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Gotham" charset="1" panose="00000000000000000000"/>
      <p:regular r:id="rId37"/>
    </p:embeddedFont>
    <p:embeddedFont>
      <p:font typeface="Gotham Bold" charset="1" panose="00000000000000000000"/>
      <p:regular r:id="rId38"/>
    </p:embeddedFont>
    <p:embeddedFont>
      <p:font typeface="Gotham Light" charset="1" panose="00000000000000000000"/>
      <p:regular r:id="rId39"/>
    </p:embeddedFont>
    <p:embeddedFont>
      <p:font typeface="Gotham Bold Italics" charset="1" panose="02000000000000000000"/>
      <p:regular r:id="rId40"/>
    </p:embeddedFont>
    <p:embeddedFont>
      <p:font typeface="Poppins"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89.pn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95.pn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 Id="rId8" Target="../media/image10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2" Target="../media/image110.png" Type="http://schemas.openxmlformats.org/officeDocument/2006/relationships/image"/><Relationship Id="rId3" Target="../media/image111.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115.png" Type="http://schemas.openxmlformats.org/officeDocument/2006/relationships/image"/><Relationship Id="rId5" Target="../media/image1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3.png" Type="http://schemas.openxmlformats.org/officeDocument/2006/relationships/image"/><Relationship Id="rId11" Target="../media/image124.svg" Type="http://schemas.openxmlformats.org/officeDocument/2006/relationships/image"/><Relationship Id="rId2" Target="../media/image117.png" Type="http://schemas.openxmlformats.org/officeDocument/2006/relationships/image"/><Relationship Id="rId3" Target="../media/image118.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 Id="rId8" Target="../media/image121.png" Type="http://schemas.openxmlformats.org/officeDocument/2006/relationships/image"/><Relationship Id="rId9" Target="../media/image1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52718D"/>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8D"/>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6284315" y="9779174"/>
            <a:ext cx="6375872" cy="306779"/>
          </a:xfrm>
          <a:prstGeom prst="rect">
            <a:avLst/>
          </a:prstGeom>
        </p:spPr>
        <p:txBody>
          <a:bodyPr anchor="t" rtlCol="false" tIns="0" lIns="0" bIns="0" rIns="0">
            <a:spAutoFit/>
          </a:bodyPr>
          <a:lstStyle/>
          <a:p>
            <a:pPr algn="ctr">
              <a:lnSpc>
                <a:spcPts val="2520"/>
              </a:lnSpc>
              <a:spcBef>
                <a:spcPct val="0"/>
              </a:spcBef>
            </a:pPr>
            <a:r>
              <a:rPr lang="en-US" sz="1800" spc="100">
                <a:solidFill>
                  <a:srgbClr val="191919"/>
                </a:solidFill>
                <a:latin typeface="Gotham"/>
                <a:ea typeface="Gotham"/>
                <a:cs typeface="Gotham"/>
                <a:sym typeface="Gotham"/>
              </a:rPr>
              <a:t>Muhammad Umar Abdul Aziz</a:t>
            </a:r>
          </a:p>
        </p:txBody>
      </p:sp>
      <p:sp>
        <p:nvSpPr>
          <p:cNvPr name="TextBox 17" id="17"/>
          <p:cNvSpPr txBox="true"/>
          <p:nvPr/>
        </p:nvSpPr>
        <p:spPr>
          <a:xfrm rot="0">
            <a:off x="3796141" y="4319432"/>
            <a:ext cx="11685982" cy="2644998"/>
          </a:xfrm>
          <a:prstGeom prst="rect">
            <a:avLst/>
          </a:prstGeom>
        </p:spPr>
        <p:txBody>
          <a:bodyPr anchor="t" rtlCol="false" tIns="0" lIns="0" bIns="0" rIns="0">
            <a:spAutoFit/>
          </a:bodyPr>
          <a:lstStyle/>
          <a:p>
            <a:pPr algn="ctr">
              <a:lnSpc>
                <a:spcPts val="7000"/>
              </a:lnSpc>
              <a:spcBef>
                <a:spcPct val="0"/>
              </a:spcBef>
            </a:pPr>
            <a:r>
              <a:rPr lang="en-US" b="true" sz="5000" spc="145">
                <a:solidFill>
                  <a:srgbClr val="191919"/>
                </a:solidFill>
                <a:latin typeface="Gotham Bold"/>
                <a:ea typeface="Gotham Bold"/>
                <a:cs typeface="Gotham Bold"/>
                <a:sym typeface="Gotham Bold"/>
              </a:rPr>
              <a:t>PREDICT SAUDI USED CAR PRICE USING MACHINE LEARNING MODEL</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2790788" y="-2997623"/>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C8E1E1">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900429" y="2345559"/>
            <a:ext cx="10674667" cy="6243231"/>
          </a:xfrm>
          <a:custGeom>
            <a:avLst/>
            <a:gdLst/>
            <a:ahLst/>
            <a:cxnLst/>
            <a:rect r="r" b="b" t="t" l="l"/>
            <a:pathLst>
              <a:path h="6243231" w="10674667">
                <a:moveTo>
                  <a:pt x="0" y="0"/>
                </a:moveTo>
                <a:lnTo>
                  <a:pt x="10674667" y="0"/>
                </a:lnTo>
                <a:lnTo>
                  <a:pt x="10674667" y="6243232"/>
                </a:lnTo>
                <a:lnTo>
                  <a:pt x="0" y="6243232"/>
                </a:lnTo>
                <a:lnTo>
                  <a:pt x="0" y="0"/>
                </a:lnTo>
                <a:close/>
              </a:path>
            </a:pathLst>
          </a:custGeom>
          <a:blipFill>
            <a:blip r:embed="rId2"/>
            <a:stretch>
              <a:fillRect l="0" t="-448" r="0" b="-448"/>
            </a:stretch>
          </a:blipFill>
        </p:spPr>
      </p:sp>
      <p:sp>
        <p:nvSpPr>
          <p:cNvPr name="Freeform 6" id="6"/>
          <p:cNvSpPr/>
          <p:nvPr/>
        </p:nvSpPr>
        <p:spPr>
          <a:xfrm flipH="false" flipV="false" rot="5400000">
            <a:off x="-388212" y="-1028700"/>
            <a:ext cx="3366904" cy="4114800"/>
          </a:xfrm>
          <a:custGeom>
            <a:avLst/>
            <a:gdLst/>
            <a:ahLst/>
            <a:cxnLst/>
            <a:rect r="r" b="b" t="t" l="l"/>
            <a:pathLst>
              <a:path h="4114800" w="3366904">
                <a:moveTo>
                  <a:pt x="0" y="0"/>
                </a:moveTo>
                <a:lnTo>
                  <a:pt x="3366904" y="0"/>
                </a:lnTo>
                <a:lnTo>
                  <a:pt x="33669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530219" y="592387"/>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Membaca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972738" y="-2776075"/>
            <a:ext cx="10235857" cy="9230882"/>
          </a:xfrm>
          <a:custGeom>
            <a:avLst/>
            <a:gdLst/>
            <a:ahLst/>
            <a:cxnLst/>
            <a:rect r="r" b="b" t="t" l="l"/>
            <a:pathLst>
              <a:path h="9230882" w="10235857">
                <a:moveTo>
                  <a:pt x="0" y="0"/>
                </a:moveTo>
                <a:lnTo>
                  <a:pt x="10235857" y="0"/>
                </a:lnTo>
                <a:lnTo>
                  <a:pt x="10235857" y="9230882"/>
                </a:lnTo>
                <a:lnTo>
                  <a:pt x="0" y="9230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6950" y="2477122"/>
            <a:ext cx="8352508" cy="5332755"/>
          </a:xfrm>
          <a:custGeom>
            <a:avLst/>
            <a:gdLst/>
            <a:ahLst/>
            <a:cxnLst/>
            <a:rect r="r" b="b" t="t" l="l"/>
            <a:pathLst>
              <a:path h="5332755" w="8352508">
                <a:moveTo>
                  <a:pt x="0" y="0"/>
                </a:moveTo>
                <a:lnTo>
                  <a:pt x="8352508" y="0"/>
                </a:lnTo>
                <a:lnTo>
                  <a:pt x="8352508" y="5332756"/>
                </a:lnTo>
                <a:lnTo>
                  <a:pt x="0" y="5332756"/>
                </a:lnTo>
                <a:lnTo>
                  <a:pt x="0" y="0"/>
                </a:lnTo>
                <a:close/>
              </a:path>
            </a:pathLst>
          </a:custGeom>
          <a:blipFill>
            <a:blip r:embed="rId4"/>
            <a:stretch>
              <a:fillRect l="0" t="0" r="0" b="0"/>
            </a:stretch>
          </a:blipFill>
        </p:spPr>
      </p:sp>
      <p:sp>
        <p:nvSpPr>
          <p:cNvPr name="Freeform 4" id="4"/>
          <p:cNvSpPr/>
          <p:nvPr/>
        </p:nvSpPr>
        <p:spPr>
          <a:xfrm flipH="false" flipV="false" rot="0">
            <a:off x="9983653" y="-10531"/>
            <a:ext cx="8304347" cy="13840579"/>
          </a:xfrm>
          <a:custGeom>
            <a:avLst/>
            <a:gdLst/>
            <a:ahLst/>
            <a:cxnLst/>
            <a:rect r="r" b="b" t="t" l="l"/>
            <a:pathLst>
              <a:path h="13840579" w="8304347">
                <a:moveTo>
                  <a:pt x="0" y="0"/>
                </a:moveTo>
                <a:lnTo>
                  <a:pt x="8304347" y="0"/>
                </a:lnTo>
                <a:lnTo>
                  <a:pt x="8304347" y="13840578"/>
                </a:lnTo>
                <a:lnTo>
                  <a:pt x="0" y="13840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6351" y="7305806"/>
            <a:ext cx="4191000" cy="4114800"/>
          </a:xfrm>
          <a:custGeom>
            <a:avLst/>
            <a:gdLst/>
            <a:ahLst/>
            <a:cxnLst/>
            <a:rect r="r" b="b" t="t" l="l"/>
            <a:pathLst>
              <a:path h="4114800" w="4191000">
                <a:moveTo>
                  <a:pt x="0" y="0"/>
                </a:moveTo>
                <a:lnTo>
                  <a:pt x="4191000" y="0"/>
                </a:lnTo>
                <a:lnTo>
                  <a:pt x="41910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94441" y="-2430616"/>
            <a:ext cx="3441469" cy="4114800"/>
          </a:xfrm>
          <a:custGeom>
            <a:avLst/>
            <a:gdLst/>
            <a:ahLst/>
            <a:cxnLst/>
            <a:rect r="r" b="b" t="t" l="l"/>
            <a:pathLst>
              <a:path h="4114800" w="3441469">
                <a:moveTo>
                  <a:pt x="0" y="0"/>
                </a:moveTo>
                <a:lnTo>
                  <a:pt x="3441469" y="0"/>
                </a:lnTo>
                <a:lnTo>
                  <a:pt x="344146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563418" y="697107"/>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Membaca Data</a:t>
            </a:r>
          </a:p>
        </p:txBody>
      </p:sp>
      <p:sp>
        <p:nvSpPr>
          <p:cNvPr name="TextBox 8" id="8"/>
          <p:cNvSpPr txBox="true"/>
          <p:nvPr/>
        </p:nvSpPr>
        <p:spPr>
          <a:xfrm rot="0">
            <a:off x="10235090" y="2766571"/>
            <a:ext cx="6815836" cy="1099297"/>
          </a:xfrm>
          <a:prstGeom prst="rect">
            <a:avLst/>
          </a:prstGeom>
        </p:spPr>
        <p:txBody>
          <a:bodyPr anchor="t" rtlCol="false" tIns="0" lIns="0" bIns="0" rIns="0">
            <a:spAutoFit/>
          </a:bodyPr>
          <a:lstStyle/>
          <a:p>
            <a:pPr algn="l">
              <a:lnSpc>
                <a:spcPts val="2940"/>
              </a:lnSpc>
            </a:pPr>
            <a:r>
              <a:rPr lang="en-US" sz="2100">
                <a:solidFill>
                  <a:srgbClr val="191919"/>
                </a:solidFill>
                <a:latin typeface="Gotham"/>
                <a:ea typeface="Gotham"/>
                <a:cs typeface="Gotham"/>
                <a:sym typeface="Gotham"/>
              </a:rPr>
              <a:t>Berdasarkan informasi ini diketahui bahwa dalam dataset terdapat 11 kolom dan 5264 baris.</a:t>
            </a:r>
          </a:p>
          <a:p>
            <a:pPr algn="l">
              <a:lnSpc>
                <a:spcPts val="2940"/>
              </a:lnSpc>
            </a:pPr>
            <a:r>
              <a:rPr lang="en-US" sz="2100">
                <a:solidFill>
                  <a:srgbClr val="191919"/>
                </a:solidFill>
                <a:latin typeface="Gotham"/>
                <a:ea typeface="Gotham"/>
                <a:cs typeface="Gotham"/>
                <a:sym typeface="Gotham"/>
              </a:rPr>
              <a:t>Dengan komposisi sebagai berikut :</a:t>
            </a:r>
          </a:p>
        </p:txBody>
      </p:sp>
      <p:sp>
        <p:nvSpPr>
          <p:cNvPr name="TextBox 9" id="9"/>
          <p:cNvSpPr txBox="true"/>
          <p:nvPr/>
        </p:nvSpPr>
        <p:spPr>
          <a:xfrm rot="0">
            <a:off x="10235090" y="4066169"/>
            <a:ext cx="6815836" cy="1470809"/>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191919"/>
                </a:solidFill>
                <a:latin typeface="Gotham"/>
                <a:ea typeface="Gotham"/>
                <a:cs typeface="Gotham"/>
                <a:sym typeface="Gotham"/>
              </a:rPr>
              <a:t>6 tipe data object</a:t>
            </a:r>
          </a:p>
          <a:p>
            <a:pPr algn="l" marL="453390" indent="-226695" lvl="1">
              <a:lnSpc>
                <a:spcPts val="2940"/>
              </a:lnSpc>
              <a:buFont typeface="Arial"/>
              <a:buChar char="•"/>
            </a:pPr>
            <a:r>
              <a:rPr lang="en-US" sz="2100">
                <a:solidFill>
                  <a:srgbClr val="191919"/>
                </a:solidFill>
                <a:latin typeface="Gotham"/>
                <a:ea typeface="Gotham"/>
                <a:cs typeface="Gotham"/>
                <a:sym typeface="Gotham"/>
              </a:rPr>
              <a:t>3 data integer</a:t>
            </a:r>
          </a:p>
          <a:p>
            <a:pPr algn="l" marL="453390" indent="-226695" lvl="1">
              <a:lnSpc>
                <a:spcPts val="2940"/>
              </a:lnSpc>
              <a:buFont typeface="Arial"/>
              <a:buChar char="•"/>
            </a:pPr>
            <a:r>
              <a:rPr lang="en-US" sz="2100">
                <a:solidFill>
                  <a:srgbClr val="191919"/>
                </a:solidFill>
                <a:latin typeface="Gotham"/>
                <a:ea typeface="Gotham"/>
                <a:cs typeface="Gotham"/>
                <a:sym typeface="Gotham"/>
              </a:rPr>
              <a:t>1 data float</a:t>
            </a:r>
          </a:p>
          <a:p>
            <a:pPr algn="l" marL="453390" indent="-226695" lvl="1">
              <a:lnSpc>
                <a:spcPts val="2940"/>
              </a:lnSpc>
              <a:buFont typeface="Arial"/>
              <a:buChar char="•"/>
            </a:pPr>
            <a:r>
              <a:rPr lang="en-US" sz="2100">
                <a:solidFill>
                  <a:srgbClr val="191919"/>
                </a:solidFill>
                <a:latin typeface="Gotham"/>
                <a:ea typeface="Gotham"/>
                <a:cs typeface="Gotham"/>
                <a:sym typeface="Gotham"/>
              </a:rPr>
              <a:t>1 data boolean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445382" y="-1576905"/>
            <a:ext cx="4109179" cy="4114800"/>
          </a:xfrm>
          <a:custGeom>
            <a:avLst/>
            <a:gdLst/>
            <a:ahLst/>
            <a:cxnLst/>
            <a:rect r="r" b="b" t="t" l="l"/>
            <a:pathLst>
              <a:path h="4114800" w="4109179">
                <a:moveTo>
                  <a:pt x="0" y="0"/>
                </a:moveTo>
                <a:lnTo>
                  <a:pt x="4109179" y="0"/>
                </a:lnTo>
                <a:lnTo>
                  <a:pt x="41091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0608" y="4320897"/>
            <a:ext cx="6648822" cy="5278454"/>
          </a:xfrm>
          <a:custGeom>
            <a:avLst/>
            <a:gdLst/>
            <a:ahLst/>
            <a:cxnLst/>
            <a:rect r="r" b="b" t="t" l="l"/>
            <a:pathLst>
              <a:path h="5278454" w="6648822">
                <a:moveTo>
                  <a:pt x="0" y="0"/>
                </a:moveTo>
                <a:lnTo>
                  <a:pt x="6648822" y="0"/>
                </a:lnTo>
                <a:lnTo>
                  <a:pt x="6648822" y="5278454"/>
                </a:lnTo>
                <a:lnTo>
                  <a:pt x="0" y="5278454"/>
                </a:lnTo>
                <a:lnTo>
                  <a:pt x="0" y="0"/>
                </a:lnTo>
                <a:close/>
              </a:path>
            </a:pathLst>
          </a:custGeom>
          <a:blipFill>
            <a:blip r:embed="rId4"/>
            <a:stretch>
              <a:fillRect l="0" t="0" r="0" b="0"/>
            </a:stretch>
          </a:blipFill>
        </p:spPr>
      </p:sp>
      <p:sp>
        <p:nvSpPr>
          <p:cNvPr name="Freeform 4" id="4"/>
          <p:cNvSpPr/>
          <p:nvPr/>
        </p:nvSpPr>
        <p:spPr>
          <a:xfrm flipH="false" flipV="false" rot="0">
            <a:off x="7793202" y="4320897"/>
            <a:ext cx="9945171" cy="4101810"/>
          </a:xfrm>
          <a:custGeom>
            <a:avLst/>
            <a:gdLst/>
            <a:ahLst/>
            <a:cxnLst/>
            <a:rect r="r" b="b" t="t" l="l"/>
            <a:pathLst>
              <a:path h="4101810" w="9945171">
                <a:moveTo>
                  <a:pt x="0" y="0"/>
                </a:moveTo>
                <a:lnTo>
                  <a:pt x="9945171" y="0"/>
                </a:lnTo>
                <a:lnTo>
                  <a:pt x="9945171" y="4101810"/>
                </a:lnTo>
                <a:lnTo>
                  <a:pt x="0" y="4101810"/>
                </a:lnTo>
                <a:lnTo>
                  <a:pt x="0" y="0"/>
                </a:lnTo>
                <a:close/>
              </a:path>
            </a:pathLst>
          </a:custGeom>
          <a:blipFill>
            <a:blip r:embed="rId5"/>
            <a:stretch>
              <a:fillRect l="0" t="0" r="0" b="0"/>
            </a:stretch>
          </a:blipFill>
        </p:spPr>
      </p:sp>
      <p:sp>
        <p:nvSpPr>
          <p:cNvPr name="TextBox 5" id="5"/>
          <p:cNvSpPr txBox="true"/>
          <p:nvPr/>
        </p:nvSpPr>
        <p:spPr>
          <a:xfrm rot="0">
            <a:off x="3835019" y="897187"/>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Data Preparation</a:t>
            </a:r>
          </a:p>
        </p:txBody>
      </p:sp>
      <p:sp>
        <p:nvSpPr>
          <p:cNvPr name="TextBox 6" id="6"/>
          <p:cNvSpPr txBox="true"/>
          <p:nvPr/>
        </p:nvSpPr>
        <p:spPr>
          <a:xfrm rot="0">
            <a:off x="1180038" y="3964625"/>
            <a:ext cx="5309963" cy="356272"/>
          </a:xfrm>
          <a:prstGeom prst="rect">
            <a:avLst/>
          </a:prstGeom>
        </p:spPr>
        <p:txBody>
          <a:bodyPr anchor="t" rtlCol="false" tIns="0" lIns="0" bIns="0" rIns="0">
            <a:spAutoFit/>
          </a:bodyPr>
          <a:lstStyle/>
          <a:p>
            <a:pPr algn="l">
              <a:lnSpc>
                <a:spcPts val="2940"/>
              </a:lnSpc>
            </a:pPr>
            <a:r>
              <a:rPr lang="en-US" sz="2100" b="true">
                <a:solidFill>
                  <a:srgbClr val="191919"/>
                </a:solidFill>
                <a:latin typeface="Gotham Bold"/>
                <a:ea typeface="Gotham Bold"/>
                <a:cs typeface="Gotham Bold"/>
                <a:sym typeface="Gotham Bold"/>
              </a:rPr>
              <a:t>1.Melakukan pengecekan missing value</a:t>
            </a:r>
          </a:p>
        </p:txBody>
      </p:sp>
      <p:sp>
        <p:nvSpPr>
          <p:cNvPr name="TextBox 7" id="7"/>
          <p:cNvSpPr txBox="true"/>
          <p:nvPr/>
        </p:nvSpPr>
        <p:spPr>
          <a:xfrm rot="0">
            <a:off x="8515432" y="3964625"/>
            <a:ext cx="8500710" cy="356272"/>
          </a:xfrm>
          <a:prstGeom prst="rect">
            <a:avLst/>
          </a:prstGeom>
        </p:spPr>
        <p:txBody>
          <a:bodyPr anchor="t" rtlCol="false" tIns="0" lIns="0" bIns="0" rIns="0">
            <a:spAutoFit/>
          </a:bodyPr>
          <a:lstStyle/>
          <a:p>
            <a:pPr algn="l">
              <a:lnSpc>
                <a:spcPts val="2940"/>
              </a:lnSpc>
            </a:pPr>
            <a:r>
              <a:rPr lang="en-US" sz="2100" b="true">
                <a:solidFill>
                  <a:srgbClr val="191919"/>
                </a:solidFill>
                <a:latin typeface="Gotham Bold"/>
                <a:ea typeface="Gotham Bold"/>
                <a:cs typeface="Gotham Bold"/>
                <a:sym typeface="Gotham Bold"/>
              </a:rPr>
              <a:t>2.Melakukan pengecekan dan penghapusan data terduplikasi</a:t>
            </a:r>
          </a:p>
        </p:txBody>
      </p:sp>
      <p:sp>
        <p:nvSpPr>
          <p:cNvPr name="Freeform 8" id="8"/>
          <p:cNvSpPr/>
          <p:nvPr/>
        </p:nvSpPr>
        <p:spPr>
          <a:xfrm flipH="false" flipV="false" rot="0">
            <a:off x="-1304882" y="-1662907"/>
            <a:ext cx="4109179" cy="4114800"/>
          </a:xfrm>
          <a:custGeom>
            <a:avLst/>
            <a:gdLst/>
            <a:ahLst/>
            <a:cxnLst/>
            <a:rect r="r" b="b" t="t" l="l"/>
            <a:pathLst>
              <a:path h="4114800" w="4109179">
                <a:moveTo>
                  <a:pt x="0" y="0"/>
                </a:moveTo>
                <a:lnTo>
                  <a:pt x="4109179" y="0"/>
                </a:lnTo>
                <a:lnTo>
                  <a:pt x="41091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4373" y="-7852470"/>
            <a:ext cx="10206830" cy="10376629"/>
          </a:xfrm>
          <a:custGeom>
            <a:avLst/>
            <a:gdLst/>
            <a:ahLst/>
            <a:cxnLst/>
            <a:rect r="r" b="b" t="t" l="l"/>
            <a:pathLst>
              <a:path h="10376629" w="10206830">
                <a:moveTo>
                  <a:pt x="0" y="0"/>
                </a:moveTo>
                <a:lnTo>
                  <a:pt x="10206830" y="0"/>
                </a:lnTo>
                <a:lnTo>
                  <a:pt x="10206830" y="10376630"/>
                </a:lnTo>
                <a:lnTo>
                  <a:pt x="0" y="10376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4182" y="-579672"/>
            <a:ext cx="3725764" cy="4114800"/>
          </a:xfrm>
          <a:custGeom>
            <a:avLst/>
            <a:gdLst/>
            <a:ahLst/>
            <a:cxnLst/>
            <a:rect r="r" b="b" t="t" l="l"/>
            <a:pathLst>
              <a:path h="4114800" w="3725764">
                <a:moveTo>
                  <a:pt x="0" y="0"/>
                </a:moveTo>
                <a:lnTo>
                  <a:pt x="3725764" y="0"/>
                </a:lnTo>
                <a:lnTo>
                  <a:pt x="37257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3441" y="4701864"/>
            <a:ext cx="7995465" cy="5055802"/>
          </a:xfrm>
          <a:custGeom>
            <a:avLst/>
            <a:gdLst/>
            <a:ahLst/>
            <a:cxnLst/>
            <a:rect r="r" b="b" t="t" l="l"/>
            <a:pathLst>
              <a:path h="5055802" w="7995465">
                <a:moveTo>
                  <a:pt x="0" y="0"/>
                </a:moveTo>
                <a:lnTo>
                  <a:pt x="7995465" y="0"/>
                </a:lnTo>
                <a:lnTo>
                  <a:pt x="7995465" y="5055802"/>
                </a:lnTo>
                <a:lnTo>
                  <a:pt x="0" y="5055802"/>
                </a:lnTo>
                <a:lnTo>
                  <a:pt x="0" y="0"/>
                </a:lnTo>
                <a:close/>
              </a:path>
            </a:pathLst>
          </a:custGeom>
          <a:blipFill>
            <a:blip r:embed="rId6"/>
            <a:stretch>
              <a:fillRect l="0" t="0" r="0" b="0"/>
            </a:stretch>
          </a:blipFill>
        </p:spPr>
      </p:sp>
      <p:sp>
        <p:nvSpPr>
          <p:cNvPr name="Freeform 5" id="5"/>
          <p:cNvSpPr/>
          <p:nvPr/>
        </p:nvSpPr>
        <p:spPr>
          <a:xfrm flipH="false" flipV="false" rot="0">
            <a:off x="9204842" y="4701864"/>
            <a:ext cx="8271504" cy="2168510"/>
          </a:xfrm>
          <a:custGeom>
            <a:avLst/>
            <a:gdLst/>
            <a:ahLst/>
            <a:cxnLst/>
            <a:rect r="r" b="b" t="t" l="l"/>
            <a:pathLst>
              <a:path h="2168510" w="8271504">
                <a:moveTo>
                  <a:pt x="0" y="0"/>
                </a:moveTo>
                <a:lnTo>
                  <a:pt x="8271503" y="0"/>
                </a:lnTo>
                <a:lnTo>
                  <a:pt x="8271503" y="2168510"/>
                </a:lnTo>
                <a:lnTo>
                  <a:pt x="0" y="2168510"/>
                </a:lnTo>
                <a:lnTo>
                  <a:pt x="0" y="0"/>
                </a:lnTo>
                <a:close/>
              </a:path>
            </a:pathLst>
          </a:custGeom>
          <a:blipFill>
            <a:blip r:embed="rId7"/>
            <a:stretch>
              <a:fillRect l="0" t="0" r="0" b="0"/>
            </a:stretch>
          </a:blipFill>
        </p:spPr>
      </p:sp>
      <p:sp>
        <p:nvSpPr>
          <p:cNvPr name="TextBox 6" id="6"/>
          <p:cNvSpPr txBox="true"/>
          <p:nvPr/>
        </p:nvSpPr>
        <p:spPr>
          <a:xfrm rot="0">
            <a:off x="3987419" y="1049587"/>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Data Preparation</a:t>
            </a:r>
          </a:p>
        </p:txBody>
      </p:sp>
      <p:sp>
        <p:nvSpPr>
          <p:cNvPr name="TextBox 7" id="7"/>
          <p:cNvSpPr txBox="true"/>
          <p:nvPr/>
        </p:nvSpPr>
        <p:spPr>
          <a:xfrm rot="0">
            <a:off x="2350550" y="4345591"/>
            <a:ext cx="4841248" cy="356272"/>
          </a:xfrm>
          <a:prstGeom prst="rect">
            <a:avLst/>
          </a:prstGeom>
        </p:spPr>
        <p:txBody>
          <a:bodyPr anchor="t" rtlCol="false" tIns="0" lIns="0" bIns="0" rIns="0">
            <a:spAutoFit/>
          </a:bodyPr>
          <a:lstStyle/>
          <a:p>
            <a:pPr algn="l">
              <a:lnSpc>
                <a:spcPts val="2940"/>
              </a:lnSpc>
            </a:pPr>
            <a:r>
              <a:rPr lang="en-US" sz="2100" b="true">
                <a:solidFill>
                  <a:srgbClr val="191919"/>
                </a:solidFill>
                <a:latin typeface="Gotham Bold"/>
                <a:ea typeface="Gotham Bold"/>
                <a:cs typeface="Gotham Bold"/>
                <a:sym typeface="Gotham Bold"/>
              </a:rPr>
              <a:t>3.Melihat isi kolom dari setiap data</a:t>
            </a:r>
          </a:p>
        </p:txBody>
      </p:sp>
      <p:sp>
        <p:nvSpPr>
          <p:cNvPr name="TextBox 8" id="8"/>
          <p:cNvSpPr txBox="true"/>
          <p:nvPr/>
        </p:nvSpPr>
        <p:spPr>
          <a:xfrm rot="0">
            <a:off x="9899562" y="4345591"/>
            <a:ext cx="6760380" cy="356272"/>
          </a:xfrm>
          <a:prstGeom prst="rect">
            <a:avLst/>
          </a:prstGeom>
        </p:spPr>
        <p:txBody>
          <a:bodyPr anchor="t" rtlCol="false" tIns="0" lIns="0" bIns="0" rIns="0">
            <a:spAutoFit/>
          </a:bodyPr>
          <a:lstStyle/>
          <a:p>
            <a:pPr algn="l">
              <a:lnSpc>
                <a:spcPts val="2940"/>
              </a:lnSpc>
            </a:pPr>
            <a:r>
              <a:rPr lang="en-US" sz="2100" b="true">
                <a:solidFill>
                  <a:srgbClr val="191919"/>
                </a:solidFill>
                <a:latin typeface="Gotham Bold"/>
                <a:ea typeface="Gotham Bold"/>
                <a:cs typeface="Gotham Bold"/>
                <a:sym typeface="Gotham Bold"/>
              </a:rPr>
              <a:t>4.Menghapus feature dan kolom yang tidak perlu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4001597" y="-3990474"/>
            <a:ext cx="6162343" cy="6706079"/>
          </a:xfrm>
          <a:custGeom>
            <a:avLst/>
            <a:gdLst/>
            <a:ahLst/>
            <a:cxnLst/>
            <a:rect r="r" b="b" t="t" l="l"/>
            <a:pathLst>
              <a:path h="6706079" w="6162343">
                <a:moveTo>
                  <a:pt x="0" y="0"/>
                </a:moveTo>
                <a:lnTo>
                  <a:pt x="6162343" y="0"/>
                </a:lnTo>
                <a:lnTo>
                  <a:pt x="6162343" y="6706079"/>
                </a:lnTo>
                <a:lnTo>
                  <a:pt x="0" y="6706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2185" y="-1989747"/>
            <a:ext cx="6162343" cy="6706079"/>
          </a:xfrm>
          <a:custGeom>
            <a:avLst/>
            <a:gdLst/>
            <a:ahLst/>
            <a:cxnLst/>
            <a:rect r="r" b="b" t="t" l="l"/>
            <a:pathLst>
              <a:path h="6706079" w="6162343">
                <a:moveTo>
                  <a:pt x="0" y="0"/>
                </a:moveTo>
                <a:lnTo>
                  <a:pt x="6162343" y="0"/>
                </a:lnTo>
                <a:lnTo>
                  <a:pt x="6162343" y="6706079"/>
                </a:lnTo>
                <a:lnTo>
                  <a:pt x="0" y="6706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54212" y="3152978"/>
            <a:ext cx="11301259" cy="5848402"/>
          </a:xfrm>
          <a:custGeom>
            <a:avLst/>
            <a:gdLst/>
            <a:ahLst/>
            <a:cxnLst/>
            <a:rect r="r" b="b" t="t" l="l"/>
            <a:pathLst>
              <a:path h="5848402" w="11301259">
                <a:moveTo>
                  <a:pt x="0" y="0"/>
                </a:moveTo>
                <a:lnTo>
                  <a:pt x="11301259" y="0"/>
                </a:lnTo>
                <a:lnTo>
                  <a:pt x="11301259" y="5848402"/>
                </a:lnTo>
                <a:lnTo>
                  <a:pt x="0" y="5848402"/>
                </a:lnTo>
                <a:lnTo>
                  <a:pt x="0" y="0"/>
                </a:lnTo>
                <a:close/>
              </a:path>
            </a:pathLst>
          </a:custGeom>
          <a:blipFill>
            <a:blip r:embed="rId4"/>
            <a:stretch>
              <a:fillRect l="0" t="0" r="0" b="0"/>
            </a:stretch>
          </a:blipFill>
        </p:spPr>
      </p:sp>
      <p:sp>
        <p:nvSpPr>
          <p:cNvPr name="TextBox 5" id="5"/>
          <p:cNvSpPr txBox="true"/>
          <p:nvPr/>
        </p:nvSpPr>
        <p:spPr>
          <a:xfrm rot="0">
            <a:off x="3926577" y="835026"/>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Data Preparation</a:t>
            </a:r>
          </a:p>
        </p:txBody>
      </p:sp>
      <p:sp>
        <p:nvSpPr>
          <p:cNvPr name="TextBox 6" id="6"/>
          <p:cNvSpPr txBox="true"/>
          <p:nvPr/>
        </p:nvSpPr>
        <p:spPr>
          <a:xfrm rot="0">
            <a:off x="5270368" y="2677505"/>
            <a:ext cx="7868947" cy="356272"/>
          </a:xfrm>
          <a:prstGeom prst="rect">
            <a:avLst/>
          </a:prstGeom>
        </p:spPr>
        <p:txBody>
          <a:bodyPr anchor="t" rtlCol="false" tIns="0" lIns="0" bIns="0" rIns="0">
            <a:spAutoFit/>
          </a:bodyPr>
          <a:lstStyle/>
          <a:p>
            <a:pPr algn="l">
              <a:lnSpc>
                <a:spcPts val="2940"/>
              </a:lnSpc>
            </a:pPr>
            <a:r>
              <a:rPr lang="en-US" sz="2100" b="true">
                <a:solidFill>
                  <a:srgbClr val="191919"/>
                </a:solidFill>
                <a:latin typeface="Gotham Bold"/>
                <a:ea typeface="Gotham Bold"/>
                <a:cs typeface="Gotham Bold"/>
                <a:sym typeface="Gotham Bold"/>
              </a:rPr>
              <a:t>5.Melakukan Treatment pada data outliers yang ekstrem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386907" y="-3448183"/>
            <a:ext cx="6162343" cy="6706079"/>
          </a:xfrm>
          <a:custGeom>
            <a:avLst/>
            <a:gdLst/>
            <a:ahLst/>
            <a:cxnLst/>
            <a:rect r="r" b="b" t="t" l="l"/>
            <a:pathLst>
              <a:path h="6706079" w="6162343">
                <a:moveTo>
                  <a:pt x="0" y="0"/>
                </a:moveTo>
                <a:lnTo>
                  <a:pt x="6162343" y="0"/>
                </a:lnTo>
                <a:lnTo>
                  <a:pt x="6162343" y="6706079"/>
                </a:lnTo>
                <a:lnTo>
                  <a:pt x="0" y="6706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75436" y="1692867"/>
            <a:ext cx="12737128" cy="4499779"/>
          </a:xfrm>
          <a:custGeom>
            <a:avLst/>
            <a:gdLst/>
            <a:ahLst/>
            <a:cxnLst/>
            <a:rect r="r" b="b" t="t" l="l"/>
            <a:pathLst>
              <a:path h="4499779" w="12737128">
                <a:moveTo>
                  <a:pt x="0" y="0"/>
                </a:moveTo>
                <a:lnTo>
                  <a:pt x="12737128" y="0"/>
                </a:lnTo>
                <a:lnTo>
                  <a:pt x="12737128" y="4499779"/>
                </a:lnTo>
                <a:lnTo>
                  <a:pt x="0" y="4499779"/>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5400000">
            <a:off x="3859818" y="2277955"/>
            <a:ext cx="12144123" cy="20240205"/>
          </a:xfrm>
          <a:custGeom>
            <a:avLst/>
            <a:gdLst/>
            <a:ahLst/>
            <a:cxnLst/>
            <a:rect r="r" b="b" t="t" l="l"/>
            <a:pathLst>
              <a:path h="20240205" w="12144123">
                <a:moveTo>
                  <a:pt x="0" y="0"/>
                </a:moveTo>
                <a:lnTo>
                  <a:pt x="12144123" y="0"/>
                </a:lnTo>
                <a:lnTo>
                  <a:pt x="12144123" y="20240205"/>
                </a:lnTo>
                <a:lnTo>
                  <a:pt x="0" y="20240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26577" y="419487"/>
            <a:ext cx="1043484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EDA</a:t>
            </a:r>
          </a:p>
        </p:txBody>
      </p:sp>
      <p:sp>
        <p:nvSpPr>
          <p:cNvPr name="TextBox 6" id="6"/>
          <p:cNvSpPr txBox="true"/>
          <p:nvPr/>
        </p:nvSpPr>
        <p:spPr>
          <a:xfrm rot="0">
            <a:off x="346374" y="6559630"/>
            <a:ext cx="17595253" cy="3426773"/>
          </a:xfrm>
          <a:prstGeom prst="rect">
            <a:avLst/>
          </a:prstGeom>
        </p:spPr>
        <p:txBody>
          <a:bodyPr anchor="t" rtlCol="false" tIns="0" lIns="0" bIns="0" rIns="0">
            <a:spAutoFit/>
          </a:bodyPr>
          <a:lstStyle/>
          <a:p>
            <a:pPr algn="just">
              <a:lnSpc>
                <a:spcPts val="2727"/>
              </a:lnSpc>
            </a:pPr>
            <a:r>
              <a:rPr lang="en-US" sz="1948">
                <a:solidFill>
                  <a:srgbClr val="191919"/>
                </a:solidFill>
                <a:latin typeface="Gotham"/>
                <a:ea typeface="Gotham"/>
                <a:cs typeface="Gotham"/>
                <a:sym typeface="Gotham"/>
              </a:rPr>
              <a:t>Distribusi variabel Mileage dan Price pada mobil bekas umumnya miring ke kanan, artinya sebagian besar mobil memiliki harga dan jarak tempuh rendah, sementara sebagian kecil sangat tinggi. Pola ini wajar di pasar mobil bekas, karena lebih banyak mobil terjangkau dalam kondisi baik. Namun, distribusi semacam ini bisa memengaruhi akurasi model prediksi yang mengasumsikan data berdistribusi normal. Distribusi semacam ini dapat memengaruhi kinerja model prediksi jika tidak ditangani dengan benar, karena model regresi dan algoritma statistik lainnya sering kali mengasumsikan bahwa data berdistribusi mendekati normal.</a:t>
            </a:r>
          </a:p>
          <a:p>
            <a:pPr algn="just">
              <a:lnSpc>
                <a:spcPts val="2727"/>
              </a:lnSpc>
            </a:pPr>
          </a:p>
          <a:p>
            <a:pPr algn="just">
              <a:lnSpc>
                <a:spcPts val="2727"/>
              </a:lnSpc>
            </a:pPr>
            <a:r>
              <a:rPr lang="en-US" sz="1948">
                <a:solidFill>
                  <a:srgbClr val="191919"/>
                </a:solidFill>
                <a:latin typeface="Gotham"/>
                <a:ea typeface="Gotham"/>
                <a:cs typeface="Gotham"/>
                <a:sym typeface="Gotham"/>
              </a:rPr>
              <a:t>Dikutip dari Brownlee (2020), data dengan distribusi miring ke kanan sering muncul pada domain harga dan volume karena sifat alamiah dari nilai yang terbatas di bawah (tidak bisa bernilai negatif) namun tidak terbatas di atas (bisa sangat tinggi). Dalam analisis data, penting untuk mendeteksi dan menangani distribusi semacam ini untuk meningkatkan akurasi dan stabilitas model (machine learning) yang digunakan.</a:t>
            </a:r>
          </a:p>
          <a:p>
            <a:pPr algn="just">
              <a:lnSpc>
                <a:spcPts val="272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100220" y="3300271"/>
            <a:ext cx="6727824" cy="5589269"/>
          </a:xfrm>
          <a:custGeom>
            <a:avLst/>
            <a:gdLst/>
            <a:ahLst/>
            <a:cxnLst/>
            <a:rect r="r" b="b" t="t" l="l"/>
            <a:pathLst>
              <a:path h="5589269" w="6727824">
                <a:moveTo>
                  <a:pt x="0" y="0"/>
                </a:moveTo>
                <a:lnTo>
                  <a:pt x="6727824" y="0"/>
                </a:lnTo>
                <a:lnTo>
                  <a:pt x="6727824" y="5589269"/>
                </a:lnTo>
                <a:lnTo>
                  <a:pt x="0" y="5589269"/>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8102025" y="2945434"/>
            <a:ext cx="9990277" cy="6684404"/>
          </a:xfrm>
          <a:custGeom>
            <a:avLst/>
            <a:gdLst/>
            <a:ahLst/>
            <a:cxnLst/>
            <a:rect r="r" b="b" t="t" l="l"/>
            <a:pathLst>
              <a:path h="6684404" w="9990277">
                <a:moveTo>
                  <a:pt x="0" y="0"/>
                </a:moveTo>
                <a:lnTo>
                  <a:pt x="9990278" y="0"/>
                </a:lnTo>
                <a:lnTo>
                  <a:pt x="9990278" y="6684404"/>
                </a:lnTo>
                <a:lnTo>
                  <a:pt x="0" y="66844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7343" y="6832140"/>
            <a:ext cx="3366904" cy="4114800"/>
          </a:xfrm>
          <a:custGeom>
            <a:avLst/>
            <a:gdLst/>
            <a:ahLst/>
            <a:cxnLst/>
            <a:rect r="r" b="b" t="t" l="l"/>
            <a:pathLst>
              <a:path h="4114800" w="3366904">
                <a:moveTo>
                  <a:pt x="0" y="0"/>
                </a:moveTo>
                <a:lnTo>
                  <a:pt x="3366903" y="0"/>
                </a:lnTo>
                <a:lnTo>
                  <a:pt x="336690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521595" y="3708004"/>
            <a:ext cx="9151138" cy="4413022"/>
          </a:xfrm>
          <a:prstGeom prst="rect">
            <a:avLst/>
          </a:prstGeom>
        </p:spPr>
        <p:txBody>
          <a:bodyPr anchor="t" rtlCol="false" tIns="0" lIns="0" bIns="0" rIns="0">
            <a:spAutoFit/>
          </a:bodyPr>
          <a:lstStyle/>
          <a:p>
            <a:pPr algn="just">
              <a:lnSpc>
                <a:spcPts val="2520"/>
              </a:lnSpc>
            </a:pPr>
            <a:r>
              <a:rPr lang="en-US" sz="1800" spc="52">
                <a:solidFill>
                  <a:srgbClr val="191919"/>
                </a:solidFill>
                <a:latin typeface="Poppins"/>
                <a:ea typeface="Poppins"/>
                <a:cs typeface="Poppins"/>
                <a:sym typeface="Poppins"/>
              </a:rPr>
              <a:t>Analisis korelasi menunjukkan beberapa pola penting: mobil keluaran terbaru cenderung lebih mahal (meskipun korelasinya lemah), sedangkan jarak tempuh berkorelasi negatif dengan harga, mencerminkan kekhawatiran pembeli terhadap keausan kendaraan. Ukuran mesin yang lebih besar juga biasanya diikuti harga lebih tinggi karena identik dengan mobil premium. Namun, secara keseluruhan, korelasi numerik terhadap harga tergolong lemah, menandakan faktor non-numer</a:t>
            </a:r>
            <a:r>
              <a:rPr lang="en-US" sz="1800" spc="52">
                <a:solidFill>
                  <a:srgbClr val="191919"/>
                </a:solidFill>
                <a:latin typeface="Poppins"/>
                <a:ea typeface="Poppins"/>
                <a:cs typeface="Poppins"/>
                <a:sym typeface="Poppins"/>
              </a:rPr>
              <a:t>ik seperti kondisi fisik, riwayat perawatan, dan lokasi penjualan turut memengaruhi nilai jual.</a:t>
            </a:r>
          </a:p>
          <a:p>
            <a:pPr algn="just">
              <a:lnSpc>
                <a:spcPts val="2520"/>
              </a:lnSpc>
            </a:pPr>
          </a:p>
          <a:p>
            <a:pPr algn="just">
              <a:lnSpc>
                <a:spcPts val="2520"/>
              </a:lnSpc>
            </a:pPr>
            <a:r>
              <a:rPr lang="en-US" sz="1800" spc="52">
                <a:solidFill>
                  <a:srgbClr val="191919"/>
                </a:solidFill>
                <a:latin typeface="Poppins"/>
                <a:ea typeface="Poppins"/>
                <a:cs typeface="Poppins"/>
                <a:sym typeface="Poppins"/>
              </a:rPr>
              <a:t>Dikutip dari Shmueli et al. (2016), korelasi yang rendah antara fitur numerik dan target prediksi seperti harga merupakan indikasi bahwa model prediksi harus mempertimbangkan kombinasi variabel dan pendekatan non-linear untuk mendapatkan hasil yang lebih akurat.</a:t>
            </a:r>
          </a:p>
          <a:p>
            <a:pPr algn="just">
              <a:lnSpc>
                <a:spcPts val="2520"/>
              </a:lnSpc>
            </a:pPr>
          </a:p>
        </p:txBody>
      </p:sp>
      <p:sp>
        <p:nvSpPr>
          <p:cNvPr name="TextBox 6" id="6"/>
          <p:cNvSpPr txBox="true"/>
          <p:nvPr/>
        </p:nvSpPr>
        <p:spPr>
          <a:xfrm rot="0">
            <a:off x="3151772" y="318888"/>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Korelasi antar Kolom Numerik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3545186" y="-5256500"/>
            <a:ext cx="7721595" cy="7850050"/>
          </a:xfrm>
          <a:custGeom>
            <a:avLst/>
            <a:gdLst/>
            <a:ahLst/>
            <a:cxnLst/>
            <a:rect r="r" b="b" t="t" l="l"/>
            <a:pathLst>
              <a:path h="7850050" w="7721595">
                <a:moveTo>
                  <a:pt x="0" y="0"/>
                </a:moveTo>
                <a:lnTo>
                  <a:pt x="7721595" y="0"/>
                </a:lnTo>
                <a:lnTo>
                  <a:pt x="7721595" y="7850051"/>
                </a:lnTo>
                <a:lnTo>
                  <a:pt x="0" y="78500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400566" y="5881436"/>
            <a:ext cx="9486868" cy="12633843"/>
          </a:xfrm>
          <a:custGeom>
            <a:avLst/>
            <a:gdLst/>
            <a:ahLst/>
            <a:cxnLst/>
            <a:rect r="r" b="b" t="t" l="l"/>
            <a:pathLst>
              <a:path h="12633843" w="9486868">
                <a:moveTo>
                  <a:pt x="0" y="0"/>
                </a:moveTo>
                <a:lnTo>
                  <a:pt x="9486868" y="0"/>
                </a:lnTo>
                <a:lnTo>
                  <a:pt x="9486868" y="12633843"/>
                </a:lnTo>
                <a:lnTo>
                  <a:pt x="0" y="12633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16754" y="3235975"/>
            <a:ext cx="12454493" cy="3815050"/>
          </a:xfrm>
          <a:custGeom>
            <a:avLst/>
            <a:gdLst/>
            <a:ahLst/>
            <a:cxnLst/>
            <a:rect r="r" b="b" t="t" l="l"/>
            <a:pathLst>
              <a:path h="3815050" w="12454493">
                <a:moveTo>
                  <a:pt x="0" y="0"/>
                </a:moveTo>
                <a:lnTo>
                  <a:pt x="12454492" y="0"/>
                </a:lnTo>
                <a:lnTo>
                  <a:pt x="12454492" y="3815050"/>
                </a:lnTo>
                <a:lnTo>
                  <a:pt x="0" y="3815050"/>
                </a:lnTo>
                <a:lnTo>
                  <a:pt x="0" y="0"/>
                </a:lnTo>
                <a:close/>
              </a:path>
            </a:pathLst>
          </a:custGeom>
          <a:blipFill>
            <a:blip r:embed="rId6"/>
            <a:stretch>
              <a:fillRect l="-1087" t="0" r="0" b="-3548"/>
            </a:stretch>
          </a:blipFill>
        </p:spPr>
      </p:sp>
      <p:sp>
        <p:nvSpPr>
          <p:cNvPr name="TextBox 5" id="5"/>
          <p:cNvSpPr txBox="true"/>
          <p:nvPr/>
        </p:nvSpPr>
        <p:spPr>
          <a:xfrm rot="0">
            <a:off x="3661424" y="8196137"/>
            <a:ext cx="10965152" cy="1470809"/>
          </a:xfrm>
          <a:prstGeom prst="rect">
            <a:avLst/>
          </a:prstGeom>
        </p:spPr>
        <p:txBody>
          <a:bodyPr anchor="t" rtlCol="false" tIns="0" lIns="0" bIns="0" rIns="0">
            <a:spAutoFit/>
          </a:bodyPr>
          <a:lstStyle/>
          <a:p>
            <a:pPr algn="just">
              <a:lnSpc>
                <a:spcPts val="2940"/>
              </a:lnSpc>
            </a:pPr>
            <a:r>
              <a:rPr lang="en-US" sz="2100">
                <a:solidFill>
                  <a:srgbClr val="191919"/>
                </a:solidFill>
                <a:latin typeface="Gotham"/>
                <a:ea typeface="Gotham"/>
                <a:cs typeface="Gotham"/>
                <a:sym typeface="Gotham"/>
              </a:rPr>
              <a:t>Fitur yang diubah adalah fitur Type, Region, dan Options akan diubah dengan metode one hot encoding karena tidak memiliki urutan tertentu dan gear_type yang diubah dengan metode binary encoding karena hanya memiliki 2 unique value yang setara</a:t>
            </a:r>
          </a:p>
        </p:txBody>
      </p:sp>
      <p:sp>
        <p:nvSpPr>
          <p:cNvPr name="TextBox 6" id="6"/>
          <p:cNvSpPr txBox="true"/>
          <p:nvPr/>
        </p:nvSpPr>
        <p:spPr>
          <a:xfrm rot="0">
            <a:off x="2681768" y="500433"/>
            <a:ext cx="1198445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Encoding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22977" y="2196263"/>
            <a:ext cx="4236225" cy="4906351"/>
          </a:xfrm>
          <a:prstGeom prst="rect">
            <a:avLst/>
          </a:prstGeom>
        </p:spPr>
      </p:pic>
      <p:pic>
        <p:nvPicPr>
          <p:cNvPr name="Picture 3" id="3"/>
          <p:cNvPicPr>
            <a:picLocks noChangeAspect="true"/>
          </p:cNvPicPr>
          <p:nvPr/>
        </p:nvPicPr>
        <p:blipFill>
          <a:blip r:embed="rId3"/>
          <a:stretch>
            <a:fillRect/>
          </a:stretch>
        </p:blipFill>
        <p:spPr>
          <a:xfrm rot="0">
            <a:off x="3376498" y="4760811"/>
            <a:ext cx="4236225" cy="4906351"/>
          </a:xfrm>
          <a:prstGeom prst="rect">
            <a:avLst/>
          </a:prstGeom>
        </p:spPr>
      </p:pic>
      <p:pic>
        <p:nvPicPr>
          <p:cNvPr name="Picture 4" id="4"/>
          <p:cNvPicPr>
            <a:picLocks noChangeAspect="true"/>
          </p:cNvPicPr>
          <p:nvPr/>
        </p:nvPicPr>
        <p:blipFill>
          <a:blip r:embed="rId4"/>
          <a:stretch>
            <a:fillRect/>
          </a:stretch>
        </p:blipFill>
        <p:spPr>
          <a:xfrm rot="0">
            <a:off x="6975973" y="2196263"/>
            <a:ext cx="4236225" cy="4906351"/>
          </a:xfrm>
          <a:prstGeom prst="rect">
            <a:avLst/>
          </a:prstGeom>
        </p:spPr>
      </p:pic>
      <p:pic>
        <p:nvPicPr>
          <p:cNvPr name="Picture 5" id="5"/>
          <p:cNvPicPr>
            <a:picLocks noChangeAspect="true"/>
          </p:cNvPicPr>
          <p:nvPr/>
        </p:nvPicPr>
        <p:blipFill>
          <a:blip r:embed="rId5"/>
          <a:stretch>
            <a:fillRect/>
          </a:stretch>
        </p:blipFill>
        <p:spPr>
          <a:xfrm rot="0">
            <a:off x="10575448" y="4734637"/>
            <a:ext cx="4236225" cy="4906351"/>
          </a:xfrm>
          <a:prstGeom prst="rect">
            <a:avLst/>
          </a:prstGeom>
        </p:spPr>
      </p:pic>
      <p:pic>
        <p:nvPicPr>
          <p:cNvPr name="Picture 6" id="6"/>
          <p:cNvPicPr>
            <a:picLocks noChangeAspect="true"/>
          </p:cNvPicPr>
          <p:nvPr/>
        </p:nvPicPr>
        <p:blipFill>
          <a:blip r:embed="rId6"/>
          <a:stretch>
            <a:fillRect/>
          </a:stretch>
        </p:blipFill>
        <p:spPr>
          <a:xfrm rot="0">
            <a:off x="14174923" y="2196263"/>
            <a:ext cx="4236225" cy="4906351"/>
          </a:xfrm>
          <a:prstGeom prst="rect">
            <a:avLst/>
          </a:prstGeom>
        </p:spPr>
      </p:pic>
      <p:sp>
        <p:nvSpPr>
          <p:cNvPr name="Freeform 7" id="7"/>
          <p:cNvSpPr/>
          <p:nvPr/>
        </p:nvSpPr>
        <p:spPr>
          <a:xfrm flipH="false" flipV="false" rot="0">
            <a:off x="-1254641" y="-1856642"/>
            <a:ext cx="4109179" cy="4114800"/>
          </a:xfrm>
          <a:custGeom>
            <a:avLst/>
            <a:gdLst/>
            <a:ahLst/>
            <a:cxnLst/>
            <a:rect r="r" b="b" t="t" l="l"/>
            <a:pathLst>
              <a:path h="4114800" w="4109179">
                <a:moveTo>
                  <a:pt x="0" y="0"/>
                </a:moveTo>
                <a:lnTo>
                  <a:pt x="4109179" y="0"/>
                </a:lnTo>
                <a:lnTo>
                  <a:pt x="410917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762647" y="286483"/>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Machine Learning Modelling</a:t>
            </a:r>
          </a:p>
        </p:txBody>
      </p:sp>
      <p:sp>
        <p:nvSpPr>
          <p:cNvPr name="TextBox 9" id="9"/>
          <p:cNvSpPr txBox="true"/>
          <p:nvPr/>
        </p:nvSpPr>
        <p:spPr>
          <a:xfrm rot="0">
            <a:off x="669008" y="5980774"/>
            <a:ext cx="2452255"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Linear Regression</a:t>
            </a:r>
          </a:p>
        </p:txBody>
      </p:sp>
      <p:sp>
        <p:nvSpPr>
          <p:cNvPr name="TextBox 10" id="10"/>
          <p:cNvSpPr txBox="true"/>
          <p:nvPr/>
        </p:nvSpPr>
        <p:spPr>
          <a:xfrm rot="0">
            <a:off x="4441324" y="8552949"/>
            <a:ext cx="2106573"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KNN Regressor</a:t>
            </a:r>
          </a:p>
        </p:txBody>
      </p:sp>
      <p:sp>
        <p:nvSpPr>
          <p:cNvPr name="TextBox 11" id="11"/>
          <p:cNvSpPr txBox="true"/>
          <p:nvPr/>
        </p:nvSpPr>
        <p:spPr>
          <a:xfrm rot="0">
            <a:off x="7514087" y="5991352"/>
            <a:ext cx="3159998" cy="348883"/>
          </a:xfrm>
          <a:prstGeom prst="rect">
            <a:avLst/>
          </a:prstGeom>
        </p:spPr>
        <p:txBody>
          <a:bodyPr anchor="t" rtlCol="false" tIns="0" lIns="0" bIns="0" rIns="0">
            <a:spAutoFit/>
          </a:bodyPr>
          <a:lstStyle/>
          <a:p>
            <a:pPr algn="l">
              <a:lnSpc>
                <a:spcPts val="2816"/>
              </a:lnSpc>
            </a:pPr>
            <a:r>
              <a:rPr lang="en-US" b="true" sz="2011" i="true">
                <a:solidFill>
                  <a:srgbClr val="191919"/>
                </a:solidFill>
                <a:latin typeface="Gotham Bold Italics"/>
                <a:ea typeface="Gotham Bold Italics"/>
                <a:cs typeface="Gotham Bold Italics"/>
                <a:sym typeface="Gotham Bold Italics"/>
              </a:rPr>
              <a:t>Decision Tree Regressor</a:t>
            </a:r>
          </a:p>
        </p:txBody>
      </p:sp>
      <p:sp>
        <p:nvSpPr>
          <p:cNvPr name="TextBox 12" id="12"/>
          <p:cNvSpPr txBox="true"/>
          <p:nvPr/>
        </p:nvSpPr>
        <p:spPr>
          <a:xfrm rot="0">
            <a:off x="11497233" y="8552949"/>
            <a:ext cx="2392655"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Ridge Regression</a:t>
            </a:r>
          </a:p>
        </p:txBody>
      </p:sp>
      <p:sp>
        <p:nvSpPr>
          <p:cNvPr name="TextBox 13" id="13"/>
          <p:cNvSpPr txBox="true"/>
          <p:nvPr/>
        </p:nvSpPr>
        <p:spPr>
          <a:xfrm rot="0">
            <a:off x="15089560" y="5980774"/>
            <a:ext cx="2406953"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Lasso Regression</a:t>
            </a:r>
          </a:p>
        </p:txBody>
      </p:sp>
      <p:sp>
        <p:nvSpPr>
          <p:cNvPr name="Freeform 14" id="14"/>
          <p:cNvSpPr/>
          <p:nvPr/>
        </p:nvSpPr>
        <p:spPr>
          <a:xfrm flipH="false" flipV="false" rot="0">
            <a:off x="15441923" y="-1856642"/>
            <a:ext cx="4109179" cy="4114800"/>
          </a:xfrm>
          <a:custGeom>
            <a:avLst/>
            <a:gdLst/>
            <a:ahLst/>
            <a:cxnLst/>
            <a:rect r="r" b="b" t="t" l="l"/>
            <a:pathLst>
              <a:path h="4114800" w="4109179">
                <a:moveTo>
                  <a:pt x="0" y="0"/>
                </a:moveTo>
                <a:lnTo>
                  <a:pt x="4109179" y="0"/>
                </a:lnTo>
                <a:lnTo>
                  <a:pt x="410917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740113" y="7631737"/>
            <a:ext cx="3313774" cy="2980836"/>
          </a:xfrm>
          <a:custGeom>
            <a:avLst/>
            <a:gdLst/>
            <a:ahLst/>
            <a:cxnLst/>
            <a:rect r="r" b="b" t="t" l="l"/>
            <a:pathLst>
              <a:path h="2980836" w="3313774">
                <a:moveTo>
                  <a:pt x="0" y="0"/>
                </a:moveTo>
                <a:lnTo>
                  <a:pt x="3313774" y="0"/>
                </a:lnTo>
                <a:lnTo>
                  <a:pt x="3313774" y="2980836"/>
                </a:lnTo>
                <a:lnTo>
                  <a:pt x="0" y="2980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61381" y="-3604864"/>
            <a:ext cx="8246847" cy="7437156"/>
          </a:xfrm>
          <a:custGeom>
            <a:avLst/>
            <a:gdLst/>
            <a:ahLst/>
            <a:cxnLst/>
            <a:rect r="r" b="b" t="t" l="l"/>
            <a:pathLst>
              <a:path h="7437156" w="8246847">
                <a:moveTo>
                  <a:pt x="0" y="0"/>
                </a:moveTo>
                <a:lnTo>
                  <a:pt x="8246847" y="0"/>
                </a:lnTo>
                <a:lnTo>
                  <a:pt x="8246847" y="7437156"/>
                </a:lnTo>
                <a:lnTo>
                  <a:pt x="0" y="7437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tretch>
            <a:fillRect/>
          </a:stretch>
        </p:blipFill>
        <p:spPr>
          <a:xfrm rot="0">
            <a:off x="278887" y="4734637"/>
            <a:ext cx="4236225" cy="4906351"/>
          </a:xfrm>
          <a:prstGeom prst="rect">
            <a:avLst/>
          </a:prstGeom>
        </p:spPr>
      </p:pic>
      <p:pic>
        <p:nvPicPr>
          <p:cNvPr name="Picture 5" id="5"/>
          <p:cNvPicPr>
            <a:picLocks noChangeAspect="true"/>
          </p:cNvPicPr>
          <p:nvPr/>
        </p:nvPicPr>
        <p:blipFill>
          <a:blip r:embed="rId7"/>
          <a:stretch>
            <a:fillRect/>
          </a:stretch>
        </p:blipFill>
        <p:spPr>
          <a:xfrm rot="0">
            <a:off x="4507012" y="2279703"/>
            <a:ext cx="4236225" cy="4906351"/>
          </a:xfrm>
          <a:prstGeom prst="rect">
            <a:avLst/>
          </a:prstGeom>
        </p:spPr>
      </p:pic>
      <p:sp>
        <p:nvSpPr>
          <p:cNvPr name="Freeform 6" id="6"/>
          <p:cNvSpPr/>
          <p:nvPr/>
        </p:nvSpPr>
        <p:spPr>
          <a:xfrm flipH="false" flipV="false" rot="0">
            <a:off x="9207747" y="7648110"/>
            <a:ext cx="3295572" cy="2964463"/>
          </a:xfrm>
          <a:custGeom>
            <a:avLst/>
            <a:gdLst/>
            <a:ahLst/>
            <a:cxnLst/>
            <a:rect r="r" b="b" t="t" l="l"/>
            <a:pathLst>
              <a:path h="2964463" w="3295572">
                <a:moveTo>
                  <a:pt x="0" y="0"/>
                </a:moveTo>
                <a:lnTo>
                  <a:pt x="3295573" y="0"/>
                </a:lnTo>
                <a:lnTo>
                  <a:pt x="3295573" y="2964463"/>
                </a:lnTo>
                <a:lnTo>
                  <a:pt x="0" y="296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8"/>
          <a:stretch>
            <a:fillRect/>
          </a:stretch>
        </p:blipFill>
        <p:spPr>
          <a:xfrm rot="0">
            <a:off x="8735137" y="4760811"/>
            <a:ext cx="4236225" cy="4906351"/>
          </a:xfrm>
          <a:prstGeom prst="rect">
            <a:avLst/>
          </a:prstGeom>
        </p:spPr>
      </p:pic>
      <p:pic>
        <p:nvPicPr>
          <p:cNvPr name="Picture 8" id="8"/>
          <p:cNvPicPr>
            <a:picLocks noChangeAspect="true"/>
          </p:cNvPicPr>
          <p:nvPr/>
        </p:nvPicPr>
        <p:blipFill>
          <a:blip r:embed="rId9"/>
          <a:stretch>
            <a:fillRect/>
          </a:stretch>
        </p:blipFill>
        <p:spPr>
          <a:xfrm rot="0">
            <a:off x="12963262" y="2279703"/>
            <a:ext cx="4236225" cy="4906351"/>
          </a:xfrm>
          <a:prstGeom prst="rect">
            <a:avLst/>
          </a:prstGeom>
        </p:spPr>
      </p:pic>
      <p:sp>
        <p:nvSpPr>
          <p:cNvPr name="Freeform 9" id="9"/>
          <p:cNvSpPr/>
          <p:nvPr/>
        </p:nvSpPr>
        <p:spPr>
          <a:xfrm flipH="false" flipV="false" rot="0">
            <a:off x="4958933" y="6777192"/>
            <a:ext cx="3332384" cy="5553974"/>
          </a:xfrm>
          <a:custGeom>
            <a:avLst/>
            <a:gdLst/>
            <a:ahLst/>
            <a:cxnLst/>
            <a:rect r="r" b="b" t="t" l="l"/>
            <a:pathLst>
              <a:path h="5553974" w="3332384">
                <a:moveTo>
                  <a:pt x="0" y="0"/>
                </a:moveTo>
                <a:lnTo>
                  <a:pt x="3332384" y="0"/>
                </a:lnTo>
                <a:lnTo>
                  <a:pt x="3332384" y="5553974"/>
                </a:lnTo>
                <a:lnTo>
                  <a:pt x="0" y="55539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419750" y="6777192"/>
            <a:ext cx="3367076" cy="5611793"/>
          </a:xfrm>
          <a:custGeom>
            <a:avLst/>
            <a:gdLst/>
            <a:ahLst/>
            <a:cxnLst/>
            <a:rect r="r" b="b" t="t" l="l"/>
            <a:pathLst>
              <a:path h="5611793" w="3367076">
                <a:moveTo>
                  <a:pt x="0" y="0"/>
                </a:moveTo>
                <a:lnTo>
                  <a:pt x="3367076" y="0"/>
                </a:lnTo>
                <a:lnTo>
                  <a:pt x="3367076" y="5611793"/>
                </a:lnTo>
                <a:lnTo>
                  <a:pt x="0" y="56117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762647" y="286483"/>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Machine Learning Modelling</a:t>
            </a:r>
          </a:p>
        </p:txBody>
      </p:sp>
      <p:sp>
        <p:nvSpPr>
          <p:cNvPr name="TextBox 12" id="12"/>
          <p:cNvSpPr txBox="true"/>
          <p:nvPr/>
        </p:nvSpPr>
        <p:spPr>
          <a:xfrm rot="0">
            <a:off x="13646925" y="5898610"/>
            <a:ext cx="2912727" cy="734454"/>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Gradient Boosting Regressor</a:t>
            </a:r>
          </a:p>
        </p:txBody>
      </p:sp>
      <p:sp>
        <p:nvSpPr>
          <p:cNvPr name="TextBox 13" id="13"/>
          <p:cNvSpPr txBox="true"/>
          <p:nvPr/>
        </p:nvSpPr>
        <p:spPr>
          <a:xfrm rot="0">
            <a:off x="9435212" y="8510988"/>
            <a:ext cx="2836076"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AdaBoost Regressor</a:t>
            </a:r>
          </a:p>
        </p:txBody>
      </p:sp>
      <p:sp>
        <p:nvSpPr>
          <p:cNvPr name="TextBox 14" id="14"/>
          <p:cNvSpPr txBox="true"/>
          <p:nvPr/>
        </p:nvSpPr>
        <p:spPr>
          <a:xfrm rot="0">
            <a:off x="5350128" y="5898610"/>
            <a:ext cx="2549994" cy="727492"/>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Random Forest Regressor</a:t>
            </a:r>
          </a:p>
        </p:txBody>
      </p:sp>
      <p:sp>
        <p:nvSpPr>
          <p:cNvPr name="TextBox 15" id="15"/>
          <p:cNvSpPr txBox="true"/>
          <p:nvPr/>
        </p:nvSpPr>
        <p:spPr>
          <a:xfrm rot="0">
            <a:off x="835921" y="8510988"/>
            <a:ext cx="3122157" cy="359461"/>
          </a:xfrm>
          <a:prstGeom prst="rect">
            <a:avLst/>
          </a:prstGeom>
        </p:spPr>
        <p:txBody>
          <a:bodyPr anchor="t" rtlCol="false" tIns="0" lIns="0" bIns="0" rIns="0">
            <a:spAutoFit/>
          </a:bodyPr>
          <a:lstStyle/>
          <a:p>
            <a:pPr algn="l">
              <a:lnSpc>
                <a:spcPts val="2956"/>
              </a:lnSpc>
            </a:pPr>
            <a:r>
              <a:rPr lang="en-US" b="true" sz="2111" i="true">
                <a:solidFill>
                  <a:srgbClr val="191919"/>
                </a:solidFill>
                <a:latin typeface="Gotham Bold Italics"/>
                <a:ea typeface="Gotham Bold Italics"/>
                <a:cs typeface="Gotham Bold Italics"/>
                <a:sym typeface="Gotham Bold Italics"/>
              </a:rPr>
              <a:t>Elastic Net Regression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3283498" y="622572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12582691" y="2530583"/>
            <a:ext cx="5976007" cy="6921348"/>
          </a:xfrm>
          <a:prstGeom prst="rect">
            <a:avLst/>
          </a:prstGeom>
        </p:spPr>
      </p:pic>
      <p:sp>
        <p:nvSpPr>
          <p:cNvPr name="TextBox 4" id="4"/>
          <p:cNvSpPr txBox="true"/>
          <p:nvPr/>
        </p:nvSpPr>
        <p:spPr>
          <a:xfrm rot="0">
            <a:off x="2315961" y="2877992"/>
            <a:ext cx="10426914" cy="6940036"/>
          </a:xfrm>
          <a:prstGeom prst="rect">
            <a:avLst/>
          </a:prstGeom>
        </p:spPr>
        <p:txBody>
          <a:bodyPr anchor="t" rtlCol="false" tIns="0" lIns="0" bIns="0" rIns="0">
            <a:spAutoFit/>
          </a:bodyPr>
          <a:lstStyle/>
          <a:p>
            <a:pPr algn="just" marL="453396" indent="-226698" lvl="1">
              <a:lnSpc>
                <a:spcPts val="3234"/>
              </a:lnSpc>
              <a:buFont typeface="Arial"/>
              <a:buChar char="•"/>
            </a:pPr>
            <a:r>
              <a:rPr lang="en-US" sz="2100">
                <a:solidFill>
                  <a:srgbClr val="191919"/>
                </a:solidFill>
                <a:latin typeface="Gotham Light"/>
                <a:ea typeface="Gotham Light"/>
                <a:cs typeface="Gotham Light"/>
                <a:sym typeface="Gotham Light"/>
              </a:rPr>
              <a:t>Kerajaan Arab Saudi menunjukkan pertumbuhan signifikan dalam industri jual beli mobil bekas, didorong oleh berbagai faktor ekonomi, demografis, dan teknologi. Menurut laporan Ken Research, nilai transaksi penjualan mobil bekas di Arab Saudi diproyeksikan mengalami pertumbuhan tahunan sebesar 4,5% pada periode 2019 hingga 2025 .</a:t>
            </a:r>
          </a:p>
          <a:p>
            <a:pPr algn="just">
              <a:lnSpc>
                <a:spcPts val="3234"/>
              </a:lnSpc>
            </a:pPr>
          </a:p>
          <a:p>
            <a:pPr algn="just" marL="453396" indent="-226698" lvl="1">
              <a:lnSpc>
                <a:spcPts val="3234"/>
              </a:lnSpc>
              <a:buFont typeface="Arial"/>
              <a:buChar char="•"/>
            </a:pPr>
            <a:r>
              <a:rPr lang="en-US" sz="2100">
                <a:solidFill>
                  <a:srgbClr val="191919"/>
                </a:solidFill>
                <a:latin typeface="Gotham Light"/>
                <a:ea typeface="Gotham Light"/>
                <a:cs typeface="Gotham Light"/>
                <a:sym typeface="Gotham Light"/>
              </a:rPr>
              <a:t>Pertumbuhan ini didorong oleh meningkatnya pendapatan, populasi ekspatriat, dan jumlah pengemudi perempuan pasca pelonggaran regulasi. Digitalisasi juga berperan penting melalui platform seperti Syarah.com, Haraj, dan Motory yang memudahkan konsumen mencari dan membeli mobil bekas dengan informasi detail, pembiayaan, dan layanan inspeksi.</a:t>
            </a:r>
          </a:p>
          <a:p>
            <a:pPr algn="just">
              <a:lnSpc>
                <a:spcPts val="3234"/>
              </a:lnSpc>
            </a:pPr>
          </a:p>
          <a:p>
            <a:pPr algn="just" marL="453396" indent="-226698" lvl="1">
              <a:lnSpc>
                <a:spcPts val="3234"/>
              </a:lnSpc>
              <a:buFont typeface="Arial"/>
              <a:buChar char="•"/>
            </a:pPr>
            <a:r>
              <a:rPr lang="en-US" sz="2100">
                <a:solidFill>
                  <a:srgbClr val="191919"/>
                </a:solidFill>
                <a:latin typeface="Gotham Light"/>
                <a:ea typeface="Gotham Light"/>
                <a:cs typeface="Gotham Light"/>
                <a:sym typeface="Gotham Light"/>
              </a:rPr>
              <a:t>Peningkatan kualitas kendaraan bekas melalui program sertifikasi juga meningkatkan kepercayaan konsumen. Program ini menawarkan jaminan kualitas dan layanan purna jual, menjadikan mobil bekas pilihan yang menarik bagi konsumen yang mencari nilai lebih dengan harga terjangkau . </a:t>
            </a:r>
          </a:p>
          <a:p>
            <a:pPr algn="just">
              <a:lnSpc>
                <a:spcPts val="3234"/>
              </a:lnSpc>
            </a:pPr>
          </a:p>
        </p:txBody>
      </p:sp>
      <p:sp>
        <p:nvSpPr>
          <p:cNvPr name="Freeform 5" id="5"/>
          <p:cNvSpPr/>
          <p:nvPr/>
        </p:nvSpPr>
        <p:spPr>
          <a:xfrm flipH="false" flipV="false" rot="-154013">
            <a:off x="2340861" y="626715"/>
            <a:ext cx="5576039" cy="1236867"/>
          </a:xfrm>
          <a:custGeom>
            <a:avLst/>
            <a:gdLst/>
            <a:ahLst/>
            <a:cxnLst/>
            <a:rect r="r" b="b" t="t" l="l"/>
            <a:pathLst>
              <a:path h="1236867" w="5576039">
                <a:moveTo>
                  <a:pt x="0" y="0"/>
                </a:moveTo>
                <a:lnTo>
                  <a:pt x="5576038" y="0"/>
                </a:lnTo>
                <a:lnTo>
                  <a:pt x="5576038" y="1236867"/>
                </a:lnTo>
                <a:lnTo>
                  <a:pt x="0" y="12368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44445" y="9258300"/>
            <a:ext cx="7315200" cy="2164440"/>
          </a:xfrm>
          <a:custGeom>
            <a:avLst/>
            <a:gdLst/>
            <a:ahLst/>
            <a:cxnLst/>
            <a:rect r="r" b="b" t="t" l="l"/>
            <a:pathLst>
              <a:path h="2164440" w="7315200">
                <a:moveTo>
                  <a:pt x="0" y="0"/>
                </a:moveTo>
                <a:lnTo>
                  <a:pt x="7315200" y="0"/>
                </a:lnTo>
                <a:lnTo>
                  <a:pt x="7315200" y="2164440"/>
                </a:lnTo>
                <a:lnTo>
                  <a:pt x="0" y="2164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094621" y="639632"/>
            <a:ext cx="9648254" cy="1214630"/>
          </a:xfrm>
          <a:prstGeom prst="rect">
            <a:avLst/>
          </a:prstGeom>
        </p:spPr>
        <p:txBody>
          <a:bodyPr anchor="t" rtlCol="false" tIns="0" lIns="0" bIns="0" rIns="0">
            <a:spAutoFit/>
          </a:bodyPr>
          <a:lstStyle/>
          <a:p>
            <a:pPr algn="l">
              <a:lnSpc>
                <a:spcPts val="9021"/>
              </a:lnSpc>
            </a:pPr>
            <a:r>
              <a:rPr lang="en-US" sz="9300" spc="-539" b="true">
                <a:solidFill>
                  <a:srgbClr val="191919"/>
                </a:solidFill>
                <a:latin typeface="Gotham Bold"/>
                <a:ea typeface="Gotham Bold"/>
                <a:cs typeface="Gotham Bold"/>
                <a:sym typeface="Gotham Bold"/>
              </a:rPr>
              <a:t>Business Problem</a:t>
            </a:r>
          </a:p>
        </p:txBody>
      </p:sp>
      <p:sp>
        <p:nvSpPr>
          <p:cNvPr name="TextBox 8" id="8"/>
          <p:cNvSpPr txBox="true"/>
          <p:nvPr/>
        </p:nvSpPr>
        <p:spPr>
          <a:xfrm rot="0">
            <a:off x="4451625" y="2384527"/>
            <a:ext cx="6394690" cy="994737"/>
          </a:xfrm>
          <a:prstGeom prst="rect">
            <a:avLst/>
          </a:prstGeom>
        </p:spPr>
        <p:txBody>
          <a:bodyPr anchor="t" rtlCol="false" tIns="0" lIns="0" bIns="0" rIns="0">
            <a:spAutoFit/>
          </a:bodyPr>
          <a:lstStyle/>
          <a:p>
            <a:pPr algn="l">
              <a:lnSpc>
                <a:spcPts val="3980"/>
              </a:lnSpc>
            </a:pPr>
            <a:r>
              <a:rPr lang="en-US" sz="2842" i="true" b="true">
                <a:solidFill>
                  <a:srgbClr val="191919"/>
                </a:solidFill>
                <a:latin typeface="Gotham Bold Italics"/>
                <a:ea typeface="Gotham Bold Italics"/>
                <a:cs typeface="Gotham Bold Italics"/>
                <a:sym typeface="Gotham Bold Italics"/>
              </a:rPr>
              <a:t>Saudi Arabia Market Opportunity</a:t>
            </a:r>
          </a:p>
          <a:p>
            <a:pPr algn="l">
              <a:lnSpc>
                <a:spcPts val="398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4270046" y="-5131227"/>
            <a:ext cx="8246847" cy="7437156"/>
          </a:xfrm>
          <a:custGeom>
            <a:avLst/>
            <a:gdLst/>
            <a:ahLst/>
            <a:cxnLst/>
            <a:rect r="r" b="b" t="t" l="l"/>
            <a:pathLst>
              <a:path h="7437156" w="8246847">
                <a:moveTo>
                  <a:pt x="0" y="0"/>
                </a:moveTo>
                <a:lnTo>
                  <a:pt x="8246846" y="0"/>
                </a:lnTo>
                <a:lnTo>
                  <a:pt x="8246846" y="7437156"/>
                </a:lnTo>
                <a:lnTo>
                  <a:pt x="0" y="743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2223" y="3235695"/>
            <a:ext cx="7852839" cy="5172303"/>
          </a:xfrm>
          <a:custGeom>
            <a:avLst/>
            <a:gdLst/>
            <a:ahLst/>
            <a:cxnLst/>
            <a:rect r="r" b="b" t="t" l="l"/>
            <a:pathLst>
              <a:path h="5172303" w="7852839">
                <a:moveTo>
                  <a:pt x="0" y="0"/>
                </a:moveTo>
                <a:lnTo>
                  <a:pt x="7852839" y="0"/>
                </a:lnTo>
                <a:lnTo>
                  <a:pt x="7852839" y="5172302"/>
                </a:lnTo>
                <a:lnTo>
                  <a:pt x="0" y="5172302"/>
                </a:lnTo>
                <a:lnTo>
                  <a:pt x="0" y="0"/>
                </a:lnTo>
                <a:close/>
              </a:path>
            </a:pathLst>
          </a:custGeom>
          <a:blipFill>
            <a:blip r:embed="rId4"/>
            <a:stretch>
              <a:fillRect l="0" t="0" r="0" b="0"/>
            </a:stretch>
          </a:blipFill>
        </p:spPr>
      </p:sp>
      <p:sp>
        <p:nvSpPr>
          <p:cNvPr name="Freeform 4" id="4"/>
          <p:cNvSpPr/>
          <p:nvPr/>
        </p:nvSpPr>
        <p:spPr>
          <a:xfrm flipH="false" flipV="false" rot="-5400000">
            <a:off x="12481732" y="-4077864"/>
            <a:ext cx="12144123" cy="20240205"/>
          </a:xfrm>
          <a:custGeom>
            <a:avLst/>
            <a:gdLst/>
            <a:ahLst/>
            <a:cxnLst/>
            <a:rect r="r" b="b" t="t" l="l"/>
            <a:pathLst>
              <a:path h="20240205" w="12144123">
                <a:moveTo>
                  <a:pt x="0" y="0"/>
                </a:moveTo>
                <a:lnTo>
                  <a:pt x="12144123" y="0"/>
                </a:lnTo>
                <a:lnTo>
                  <a:pt x="12144123" y="20240205"/>
                </a:lnTo>
                <a:lnTo>
                  <a:pt x="0" y="20240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724326" y="307762"/>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Machine Learning Modelling</a:t>
            </a:r>
          </a:p>
        </p:txBody>
      </p:sp>
      <p:sp>
        <p:nvSpPr>
          <p:cNvPr name="TextBox 6" id="6"/>
          <p:cNvSpPr txBox="true"/>
          <p:nvPr/>
        </p:nvSpPr>
        <p:spPr>
          <a:xfrm rot="0">
            <a:off x="8517131" y="3207120"/>
            <a:ext cx="9277883" cy="5641663"/>
          </a:xfrm>
          <a:prstGeom prst="rect">
            <a:avLst/>
          </a:prstGeom>
        </p:spPr>
        <p:txBody>
          <a:bodyPr anchor="t" rtlCol="false" tIns="0" lIns="0" bIns="0" rIns="0">
            <a:spAutoFit/>
          </a:bodyPr>
          <a:lstStyle/>
          <a:p>
            <a:pPr algn="just">
              <a:lnSpc>
                <a:spcPts val="2487"/>
              </a:lnSpc>
            </a:pPr>
            <a:r>
              <a:rPr lang="en-US" sz="1776">
                <a:solidFill>
                  <a:srgbClr val="191919"/>
                </a:solidFill>
                <a:latin typeface="Gotham"/>
                <a:ea typeface="Gotham"/>
                <a:cs typeface="Gotham"/>
                <a:sym typeface="Gotham"/>
              </a:rPr>
              <a:t>Hasil cross-validation menunjukkan Random Forest Regressor memiliki performa terbaik dengan MAE -19931.83, diikuti Ridge (-20668.36), Gradient Boosting (-22630.75), Decision Tree (-25581.60), dan KNN (-26465.15). Kelima model ini menunjukkan MAE lebih rendah dibanding model lainnya, menandakan prediksi yang lebih akurat.</a:t>
            </a:r>
          </a:p>
          <a:p>
            <a:pPr algn="just">
              <a:lnSpc>
                <a:spcPts val="2487"/>
              </a:lnSpc>
            </a:pPr>
          </a:p>
          <a:p>
            <a:pPr algn="just">
              <a:lnSpc>
                <a:spcPts val="2487"/>
              </a:lnSpc>
            </a:pPr>
            <a:r>
              <a:rPr lang="en-US" sz="1776">
                <a:solidFill>
                  <a:srgbClr val="191919"/>
                </a:solidFill>
                <a:latin typeface="Gotham"/>
                <a:ea typeface="Gotham"/>
                <a:cs typeface="Gotham"/>
                <a:sym typeface="Gotham"/>
              </a:rPr>
              <a:t>Model Random Forest Regressor memiliki Std_MAE cukup tinggi (1953.91), yang bisa mengindikasikan overfitting karena performanya kurang stabil di seluruh data. Sebaliknya, Ridge (1796.21) dan Gradient Boosting (1553.56) menunjukkan performa yang lebih stabil.</a:t>
            </a:r>
          </a:p>
          <a:p>
            <a:pPr algn="just">
              <a:lnSpc>
                <a:spcPts val="2487"/>
              </a:lnSpc>
            </a:pPr>
          </a:p>
          <a:p>
            <a:pPr algn="just">
              <a:lnSpc>
                <a:spcPts val="2487"/>
              </a:lnSpc>
            </a:pPr>
            <a:r>
              <a:rPr lang="en-US" sz="1776">
                <a:solidFill>
                  <a:srgbClr val="191919"/>
                </a:solidFill>
                <a:latin typeface="Gotham"/>
                <a:ea typeface="Gotham"/>
                <a:cs typeface="Gotham"/>
                <a:sym typeface="Gotham"/>
              </a:rPr>
              <a:t>Berdasarkan pertimbangan tersebut, untuk tahap pengujian model selanjutnya akan digunakan dua model ensemble yaitu Random Forest Regressor dan Gradient Boosting Regressor, serta dua base model yaitu Ridge Regression dan KNN Regressor, guna memperoleh model akhir dengan performa terbaik dan generalisasi yang baik pada data baru.</a:t>
            </a:r>
          </a:p>
          <a:p>
            <a:pPr algn="just">
              <a:lnSpc>
                <a:spcPts val="2487"/>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88132" y="5688633"/>
            <a:ext cx="9263013" cy="12335732"/>
          </a:xfrm>
          <a:custGeom>
            <a:avLst/>
            <a:gdLst/>
            <a:ahLst/>
            <a:cxnLst/>
            <a:rect r="r" b="b" t="t" l="l"/>
            <a:pathLst>
              <a:path h="12335732" w="9263013">
                <a:moveTo>
                  <a:pt x="0" y="0"/>
                </a:moveTo>
                <a:lnTo>
                  <a:pt x="9263013" y="0"/>
                </a:lnTo>
                <a:lnTo>
                  <a:pt x="9263013" y="12335732"/>
                </a:lnTo>
                <a:lnTo>
                  <a:pt x="0" y="12335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9534" y="3338805"/>
            <a:ext cx="6357654" cy="3463825"/>
          </a:xfrm>
          <a:custGeom>
            <a:avLst/>
            <a:gdLst/>
            <a:ahLst/>
            <a:cxnLst/>
            <a:rect r="r" b="b" t="t" l="l"/>
            <a:pathLst>
              <a:path h="3463825" w="6357654">
                <a:moveTo>
                  <a:pt x="0" y="0"/>
                </a:moveTo>
                <a:lnTo>
                  <a:pt x="6357655" y="0"/>
                </a:lnTo>
                <a:lnTo>
                  <a:pt x="6357655" y="3463826"/>
                </a:lnTo>
                <a:lnTo>
                  <a:pt x="0" y="3463826"/>
                </a:lnTo>
                <a:lnTo>
                  <a:pt x="0" y="0"/>
                </a:lnTo>
                <a:close/>
              </a:path>
            </a:pathLst>
          </a:custGeom>
          <a:blipFill>
            <a:blip r:embed="rId4"/>
            <a:stretch>
              <a:fillRect l="0" t="0" r="0" b="0"/>
            </a:stretch>
          </a:blipFill>
          <a:ln w="38100" cap="sq">
            <a:solidFill>
              <a:srgbClr val="000000"/>
            </a:solidFill>
            <a:prstDash val="solid"/>
            <a:miter/>
          </a:ln>
        </p:spPr>
      </p:sp>
      <p:sp>
        <p:nvSpPr>
          <p:cNvPr name="TextBox 4" id="4"/>
          <p:cNvSpPr txBox="true"/>
          <p:nvPr/>
        </p:nvSpPr>
        <p:spPr>
          <a:xfrm rot="0">
            <a:off x="3151772" y="793681"/>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Hyper Parameter Tuning</a:t>
            </a:r>
          </a:p>
        </p:txBody>
      </p:sp>
      <p:sp>
        <p:nvSpPr>
          <p:cNvPr name="TextBox 5" id="5"/>
          <p:cNvSpPr txBox="true"/>
          <p:nvPr/>
        </p:nvSpPr>
        <p:spPr>
          <a:xfrm rot="0">
            <a:off x="4138381" y="8003975"/>
            <a:ext cx="10011239" cy="1470369"/>
          </a:xfrm>
          <a:prstGeom prst="rect">
            <a:avLst/>
          </a:prstGeom>
        </p:spPr>
        <p:txBody>
          <a:bodyPr anchor="t" rtlCol="false" tIns="0" lIns="0" bIns="0" rIns="0">
            <a:spAutoFit/>
          </a:bodyPr>
          <a:lstStyle/>
          <a:p>
            <a:pPr algn="just">
              <a:lnSpc>
                <a:spcPts val="2964"/>
              </a:lnSpc>
            </a:pPr>
            <a:r>
              <a:rPr lang="en-US" sz="2117" b="true">
                <a:solidFill>
                  <a:srgbClr val="191919"/>
                </a:solidFill>
                <a:latin typeface="Gotham Bold"/>
                <a:ea typeface="Gotham Bold"/>
                <a:cs typeface="Gotham Bold"/>
                <a:sym typeface="Gotham Bold"/>
              </a:rPr>
              <a:t>Gradient Boosting Regressor</a:t>
            </a:r>
            <a:r>
              <a:rPr lang="en-US" sz="2117">
                <a:solidFill>
                  <a:srgbClr val="191919"/>
                </a:solidFill>
                <a:latin typeface="Gotham"/>
                <a:ea typeface="Gotham"/>
                <a:cs typeface="Gotham"/>
                <a:sym typeface="Gotham"/>
              </a:rPr>
              <a:t> adalah model ensemble yang membangun pohon keputus</a:t>
            </a:r>
            <a:r>
              <a:rPr lang="en-US" sz="2117">
                <a:solidFill>
                  <a:srgbClr val="191919"/>
                </a:solidFill>
                <a:latin typeface="Gotham"/>
                <a:ea typeface="Gotham"/>
                <a:cs typeface="Gotham"/>
                <a:sym typeface="Gotham"/>
              </a:rPr>
              <a:t>an secara bertahap, di mana setiap pohon memperbaiki kesalahan sebelumnya. Metode ini efektif untuk menghasilkan prediksi akurat, terutama pada data dengan hubungan kompleks dan nonlinier.</a:t>
            </a:r>
          </a:p>
        </p:txBody>
      </p:sp>
      <p:sp>
        <p:nvSpPr>
          <p:cNvPr name="Freeform 6" id="6"/>
          <p:cNvSpPr/>
          <p:nvPr/>
        </p:nvSpPr>
        <p:spPr>
          <a:xfrm flipH="false" flipV="false" rot="0">
            <a:off x="15594323" y="-1704242"/>
            <a:ext cx="4109179" cy="4114800"/>
          </a:xfrm>
          <a:custGeom>
            <a:avLst/>
            <a:gdLst/>
            <a:ahLst/>
            <a:cxnLst/>
            <a:rect r="r" b="b" t="t" l="l"/>
            <a:pathLst>
              <a:path h="4114800" w="4109179">
                <a:moveTo>
                  <a:pt x="0" y="0"/>
                </a:moveTo>
                <a:lnTo>
                  <a:pt x="4109179" y="0"/>
                </a:lnTo>
                <a:lnTo>
                  <a:pt x="410917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1944" y="-1539922"/>
            <a:ext cx="4109179" cy="4114800"/>
          </a:xfrm>
          <a:custGeom>
            <a:avLst/>
            <a:gdLst/>
            <a:ahLst/>
            <a:cxnLst/>
            <a:rect r="r" b="b" t="t" l="l"/>
            <a:pathLst>
              <a:path h="4114800" w="4109179">
                <a:moveTo>
                  <a:pt x="0" y="0"/>
                </a:moveTo>
                <a:lnTo>
                  <a:pt x="4109178" y="0"/>
                </a:lnTo>
                <a:lnTo>
                  <a:pt x="410917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767348" y="1133704"/>
            <a:ext cx="8753303" cy="11656941"/>
          </a:xfrm>
          <a:custGeom>
            <a:avLst/>
            <a:gdLst/>
            <a:ahLst/>
            <a:cxnLst/>
            <a:rect r="r" b="b" t="t" l="l"/>
            <a:pathLst>
              <a:path h="11656941" w="8753303">
                <a:moveTo>
                  <a:pt x="0" y="0"/>
                </a:moveTo>
                <a:lnTo>
                  <a:pt x="8753304" y="0"/>
                </a:lnTo>
                <a:lnTo>
                  <a:pt x="8753304" y="11656941"/>
                </a:lnTo>
                <a:lnTo>
                  <a:pt x="0" y="11656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44901" y="3104574"/>
            <a:ext cx="9998198" cy="6876216"/>
          </a:xfrm>
          <a:custGeom>
            <a:avLst/>
            <a:gdLst/>
            <a:ahLst/>
            <a:cxnLst/>
            <a:rect r="r" b="b" t="t" l="l"/>
            <a:pathLst>
              <a:path h="6876216" w="9998198">
                <a:moveTo>
                  <a:pt x="0" y="0"/>
                </a:moveTo>
                <a:lnTo>
                  <a:pt x="9998198" y="0"/>
                </a:lnTo>
                <a:lnTo>
                  <a:pt x="9998198" y="6876216"/>
                </a:lnTo>
                <a:lnTo>
                  <a:pt x="0" y="6876216"/>
                </a:lnTo>
                <a:lnTo>
                  <a:pt x="0" y="0"/>
                </a:lnTo>
                <a:close/>
              </a:path>
            </a:pathLst>
          </a:custGeom>
          <a:blipFill>
            <a:blip r:embed="rId4"/>
            <a:stretch>
              <a:fillRect l="0" t="-1034" r="0" b="-1034"/>
            </a:stretch>
          </a:blipFill>
          <a:ln w="19050" cap="sq">
            <a:solidFill>
              <a:srgbClr val="000000"/>
            </a:solidFill>
            <a:prstDash val="lgDash"/>
            <a:miter/>
          </a:ln>
        </p:spPr>
      </p:sp>
      <p:sp>
        <p:nvSpPr>
          <p:cNvPr name="Freeform 4" id="4"/>
          <p:cNvSpPr/>
          <p:nvPr/>
        </p:nvSpPr>
        <p:spPr>
          <a:xfrm flipH="false" flipV="false" rot="9060209">
            <a:off x="-2628900" y="-1502973"/>
            <a:ext cx="7315200" cy="3511296"/>
          </a:xfrm>
          <a:custGeom>
            <a:avLst/>
            <a:gdLst/>
            <a:ahLst/>
            <a:cxnLst/>
            <a:rect r="r" b="b" t="t" l="l"/>
            <a:pathLst>
              <a:path h="3511296" w="7315200">
                <a:moveTo>
                  <a:pt x="0" y="0"/>
                </a:moveTo>
                <a:lnTo>
                  <a:pt x="7315200" y="0"/>
                </a:lnTo>
                <a:lnTo>
                  <a:pt x="7315200" y="3511296"/>
                </a:lnTo>
                <a:lnTo>
                  <a:pt x="0" y="3511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151772" y="338400"/>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Hyper Parameter Tuning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7338954">
            <a:off x="-1840173" y="-1831126"/>
            <a:ext cx="6103108" cy="4114800"/>
          </a:xfrm>
          <a:custGeom>
            <a:avLst/>
            <a:gdLst/>
            <a:ahLst/>
            <a:cxnLst/>
            <a:rect r="r" b="b" t="t" l="l"/>
            <a:pathLst>
              <a:path h="4114800" w="6103108">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767348" y="6017124"/>
            <a:ext cx="8753303" cy="11656941"/>
          </a:xfrm>
          <a:custGeom>
            <a:avLst/>
            <a:gdLst/>
            <a:ahLst/>
            <a:cxnLst/>
            <a:rect r="r" b="b" t="t" l="l"/>
            <a:pathLst>
              <a:path h="11656941" w="8753303">
                <a:moveTo>
                  <a:pt x="0" y="0"/>
                </a:moveTo>
                <a:lnTo>
                  <a:pt x="8753304" y="0"/>
                </a:lnTo>
                <a:lnTo>
                  <a:pt x="8753304" y="11656941"/>
                </a:lnTo>
                <a:lnTo>
                  <a:pt x="0" y="11656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78758" y="5251321"/>
            <a:ext cx="12330483" cy="1284171"/>
          </a:xfrm>
          <a:custGeom>
            <a:avLst/>
            <a:gdLst/>
            <a:ahLst/>
            <a:cxnLst/>
            <a:rect r="r" b="b" t="t" l="l"/>
            <a:pathLst>
              <a:path h="1284171" w="12330483">
                <a:moveTo>
                  <a:pt x="0" y="0"/>
                </a:moveTo>
                <a:lnTo>
                  <a:pt x="12330484" y="0"/>
                </a:lnTo>
                <a:lnTo>
                  <a:pt x="12330484" y="1284172"/>
                </a:lnTo>
                <a:lnTo>
                  <a:pt x="0" y="1284172"/>
                </a:lnTo>
                <a:lnTo>
                  <a:pt x="0" y="0"/>
                </a:lnTo>
                <a:close/>
              </a:path>
            </a:pathLst>
          </a:custGeom>
          <a:blipFill>
            <a:blip r:embed="rId6"/>
            <a:stretch>
              <a:fillRect l="0" t="-96" r="0" b="-96"/>
            </a:stretch>
          </a:blipFill>
          <a:ln w="38100" cap="sq">
            <a:solidFill>
              <a:srgbClr val="000000"/>
            </a:solidFill>
            <a:prstDash val="solid"/>
            <a:miter/>
          </a:ln>
        </p:spPr>
      </p:sp>
      <p:sp>
        <p:nvSpPr>
          <p:cNvPr name="Freeform 5" id="5"/>
          <p:cNvSpPr/>
          <p:nvPr/>
        </p:nvSpPr>
        <p:spPr>
          <a:xfrm flipH="false" flipV="false" rot="0">
            <a:off x="6218448" y="3076773"/>
            <a:ext cx="5851104" cy="630143"/>
          </a:xfrm>
          <a:custGeom>
            <a:avLst/>
            <a:gdLst/>
            <a:ahLst/>
            <a:cxnLst/>
            <a:rect r="r" b="b" t="t" l="l"/>
            <a:pathLst>
              <a:path h="630143" w="5851104">
                <a:moveTo>
                  <a:pt x="0" y="0"/>
                </a:moveTo>
                <a:lnTo>
                  <a:pt x="5851104" y="0"/>
                </a:lnTo>
                <a:lnTo>
                  <a:pt x="5851104" y="630143"/>
                </a:lnTo>
                <a:lnTo>
                  <a:pt x="0" y="630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884026" y="8299049"/>
            <a:ext cx="10519947" cy="1470369"/>
          </a:xfrm>
          <a:prstGeom prst="rect">
            <a:avLst/>
          </a:prstGeom>
        </p:spPr>
        <p:txBody>
          <a:bodyPr anchor="t" rtlCol="false" tIns="0" lIns="0" bIns="0" rIns="0">
            <a:spAutoFit/>
          </a:bodyPr>
          <a:lstStyle/>
          <a:p>
            <a:pPr algn="just">
              <a:lnSpc>
                <a:spcPts val="2964"/>
              </a:lnSpc>
            </a:pPr>
            <a:r>
              <a:rPr lang="en-US" sz="2117">
                <a:solidFill>
                  <a:srgbClr val="191919"/>
                </a:solidFill>
                <a:latin typeface="Gotham"/>
                <a:ea typeface="Gotham"/>
                <a:cs typeface="Gotham"/>
                <a:sym typeface="Gotham"/>
              </a:rPr>
              <a:t>Dari tabel diatas dapat</a:t>
            </a:r>
            <a:r>
              <a:rPr lang="en-US" sz="2117">
                <a:solidFill>
                  <a:srgbClr val="191919"/>
                </a:solidFill>
                <a:latin typeface="Gotham"/>
                <a:ea typeface="Gotham"/>
                <a:cs typeface="Gotham"/>
                <a:sym typeface="Gotham"/>
              </a:rPr>
              <a:t> dilihat bahwa nilai MAE mengalami perbaikan sebesar 16.6%, karena itu kedepannya parameter hasil Hyperparameter Tuning inilah yang akan digunakan.</a:t>
            </a:r>
          </a:p>
          <a:p>
            <a:pPr algn="just">
              <a:lnSpc>
                <a:spcPts val="2964"/>
              </a:lnSpc>
            </a:pPr>
          </a:p>
        </p:txBody>
      </p:sp>
      <p:sp>
        <p:nvSpPr>
          <p:cNvPr name="TextBox 7" id="7"/>
          <p:cNvSpPr txBox="true"/>
          <p:nvPr/>
        </p:nvSpPr>
        <p:spPr>
          <a:xfrm rot="0">
            <a:off x="3151772" y="311999"/>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Hyper Parameter Tuning</a:t>
            </a:r>
          </a:p>
        </p:txBody>
      </p:sp>
      <p:sp>
        <p:nvSpPr>
          <p:cNvPr name="TextBox 8" id="8"/>
          <p:cNvSpPr txBox="true"/>
          <p:nvPr/>
        </p:nvSpPr>
        <p:spPr>
          <a:xfrm rot="0">
            <a:off x="7001582" y="3433422"/>
            <a:ext cx="4284837"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Before &amp; After Tuning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36602" y="2764258"/>
            <a:ext cx="10457470" cy="6172200"/>
          </a:xfrm>
          <a:custGeom>
            <a:avLst/>
            <a:gdLst/>
            <a:ahLst/>
            <a:cxnLst/>
            <a:rect r="r" b="b" t="t" l="l"/>
            <a:pathLst>
              <a:path h="6172200" w="10457470">
                <a:moveTo>
                  <a:pt x="0" y="0"/>
                </a:moveTo>
                <a:lnTo>
                  <a:pt x="10457470" y="0"/>
                </a:lnTo>
                <a:lnTo>
                  <a:pt x="10457470" y="6172200"/>
                </a:lnTo>
                <a:lnTo>
                  <a:pt x="0" y="6172200"/>
                </a:lnTo>
                <a:lnTo>
                  <a:pt x="0" y="0"/>
                </a:lnTo>
                <a:close/>
              </a:path>
            </a:pathLst>
          </a:custGeom>
          <a:blipFill>
            <a:blip r:embed="rId2"/>
            <a:stretch>
              <a:fillRect l="0" t="0" r="0" b="0"/>
            </a:stretch>
          </a:blipFill>
        </p:spPr>
      </p:sp>
      <p:sp>
        <p:nvSpPr>
          <p:cNvPr name="Freeform 3" id="3"/>
          <p:cNvSpPr/>
          <p:nvPr/>
        </p:nvSpPr>
        <p:spPr>
          <a:xfrm flipH="false" flipV="false" rot="-5400000">
            <a:off x="14803585" y="-4269745"/>
            <a:ext cx="12144123" cy="20240205"/>
          </a:xfrm>
          <a:custGeom>
            <a:avLst/>
            <a:gdLst/>
            <a:ahLst/>
            <a:cxnLst/>
            <a:rect r="r" b="b" t="t" l="l"/>
            <a:pathLst>
              <a:path h="20240205" w="12144123">
                <a:moveTo>
                  <a:pt x="0" y="0"/>
                </a:moveTo>
                <a:lnTo>
                  <a:pt x="12144123" y="0"/>
                </a:lnTo>
                <a:lnTo>
                  <a:pt x="12144123" y="20240206"/>
                </a:lnTo>
                <a:lnTo>
                  <a:pt x="0" y="202402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3360080" y="630680"/>
            <a:ext cx="1689065" cy="1689065"/>
          </a:xfrm>
          <a:custGeom>
            <a:avLst/>
            <a:gdLst/>
            <a:ahLst/>
            <a:cxnLst/>
            <a:rect r="r" b="b" t="t" l="l"/>
            <a:pathLst>
              <a:path h="1689065" w="1689065">
                <a:moveTo>
                  <a:pt x="0" y="0"/>
                </a:moveTo>
                <a:lnTo>
                  <a:pt x="1689065" y="0"/>
                </a:lnTo>
                <a:lnTo>
                  <a:pt x="1689065" y="1689065"/>
                </a:lnTo>
                <a:lnTo>
                  <a:pt x="0" y="16890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24249" y="185863"/>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Hyper Parameter Tuning</a:t>
            </a:r>
          </a:p>
        </p:txBody>
      </p:sp>
      <p:sp>
        <p:nvSpPr>
          <p:cNvPr name="TextBox 6" id="6"/>
          <p:cNvSpPr txBox="true"/>
          <p:nvPr/>
        </p:nvSpPr>
        <p:spPr>
          <a:xfrm rot="0">
            <a:off x="11105030" y="2919604"/>
            <a:ext cx="6788965" cy="6338696"/>
          </a:xfrm>
          <a:prstGeom prst="rect">
            <a:avLst/>
          </a:prstGeom>
        </p:spPr>
        <p:txBody>
          <a:bodyPr anchor="t" rtlCol="false" tIns="0" lIns="0" bIns="0" rIns="0">
            <a:spAutoFit/>
          </a:bodyPr>
          <a:lstStyle/>
          <a:p>
            <a:pPr algn="just">
              <a:lnSpc>
                <a:spcPts val="2824"/>
              </a:lnSpc>
            </a:pPr>
            <a:r>
              <a:rPr lang="en-US" sz="2017">
                <a:solidFill>
                  <a:srgbClr val="191919"/>
                </a:solidFill>
                <a:latin typeface="Gotham"/>
                <a:ea typeface="Gotham"/>
                <a:cs typeface="Gotham"/>
                <a:sym typeface="Gotham"/>
              </a:rPr>
              <a:t>Grafik menunjukkan perbandingan antara harga aktual dan prediksi dari model Gradient Boosting Regressor setelah</a:t>
            </a:r>
            <a:r>
              <a:rPr lang="en-US" sz="2017">
                <a:solidFill>
                  <a:srgbClr val="191919"/>
                </a:solidFill>
                <a:latin typeface="Gotham"/>
                <a:ea typeface="Gotham"/>
                <a:cs typeface="Gotham"/>
                <a:sym typeface="Gotham"/>
              </a:rPr>
              <a:t> hyperparameter tuning. Pola titik yang cukup linear mengindikasikan model mampu menangkap pola harga mobil bekas dengan baik.</a:t>
            </a:r>
          </a:p>
          <a:p>
            <a:pPr algn="just">
              <a:lnSpc>
                <a:spcPts val="2824"/>
              </a:lnSpc>
            </a:pPr>
          </a:p>
          <a:p>
            <a:pPr algn="just">
              <a:lnSpc>
                <a:spcPts val="2824"/>
              </a:lnSpc>
            </a:pPr>
            <a:r>
              <a:rPr lang="en-US" sz="2017">
                <a:solidFill>
                  <a:srgbClr val="191919"/>
                </a:solidFill>
                <a:latin typeface="Gotham"/>
                <a:ea typeface="Gotham"/>
                <a:cs typeface="Gotham"/>
                <a:sym typeface="Gotham"/>
              </a:rPr>
              <a:t>B</a:t>
            </a:r>
            <a:r>
              <a:rPr lang="en-US" sz="2017">
                <a:solidFill>
                  <a:srgbClr val="191919"/>
                </a:solidFill>
                <a:latin typeface="Gotham"/>
                <a:ea typeface="Gotham"/>
                <a:cs typeface="Gotham"/>
                <a:sym typeface="Gotham"/>
              </a:rPr>
              <a:t>eberapa titik menyimpang dari garis y = x, terutama pada harga tinggi, menunjukkan error lebih besar akibat data yang sedikit di segmen tersebut. Sebaliknya, prediksi untuk mobil harga rendah dan menengah terlihat lebih rapat dan akurat.</a:t>
            </a:r>
          </a:p>
          <a:p>
            <a:pPr algn="just">
              <a:lnSpc>
                <a:spcPts val="2824"/>
              </a:lnSpc>
            </a:pPr>
          </a:p>
          <a:p>
            <a:pPr algn="just">
              <a:lnSpc>
                <a:spcPts val="2824"/>
              </a:lnSpc>
            </a:pPr>
            <a:r>
              <a:rPr lang="en-US" sz="2017">
                <a:solidFill>
                  <a:srgbClr val="191919"/>
                </a:solidFill>
                <a:latin typeface="Gotham"/>
                <a:ea typeface="Gotham"/>
                <a:cs typeface="Gotham"/>
                <a:sym typeface="Gotham"/>
              </a:rPr>
              <a:t>Distribusi data yang tidak merata dan outlier pada harga ekstrem menjadi tantangan dalam pemodelan, sehingga perlu dievaluasi dalam pengolahan data dan pemilihan fitur. Meski begitu, berdasarkan visualisasi dan metrik seperti MAE, model sudah menunjukkan performa yang cukup baik.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295323" y="2909024"/>
            <a:ext cx="8717556" cy="5829866"/>
          </a:xfrm>
          <a:custGeom>
            <a:avLst/>
            <a:gdLst/>
            <a:ahLst/>
            <a:cxnLst/>
            <a:rect r="r" b="b" t="t" l="l"/>
            <a:pathLst>
              <a:path h="5829866" w="8717556">
                <a:moveTo>
                  <a:pt x="0" y="0"/>
                </a:moveTo>
                <a:lnTo>
                  <a:pt x="8717556" y="0"/>
                </a:lnTo>
                <a:lnTo>
                  <a:pt x="8717556" y="5829866"/>
                </a:lnTo>
                <a:lnTo>
                  <a:pt x="0" y="5829866"/>
                </a:lnTo>
                <a:lnTo>
                  <a:pt x="0" y="0"/>
                </a:lnTo>
                <a:close/>
              </a:path>
            </a:pathLst>
          </a:custGeom>
          <a:blipFill>
            <a:blip r:embed="rId2"/>
            <a:stretch>
              <a:fillRect l="0" t="0" r="0" b="0"/>
            </a:stretch>
          </a:blipFill>
        </p:spPr>
      </p:sp>
      <p:sp>
        <p:nvSpPr>
          <p:cNvPr name="Freeform 3" id="3"/>
          <p:cNvSpPr/>
          <p:nvPr/>
        </p:nvSpPr>
        <p:spPr>
          <a:xfrm flipH="false" flipV="false" rot="-5400000">
            <a:off x="13192041" y="-4296146"/>
            <a:ext cx="12144123" cy="20240205"/>
          </a:xfrm>
          <a:custGeom>
            <a:avLst/>
            <a:gdLst/>
            <a:ahLst/>
            <a:cxnLst/>
            <a:rect r="r" b="b" t="t" l="l"/>
            <a:pathLst>
              <a:path h="20240205" w="12144123">
                <a:moveTo>
                  <a:pt x="0" y="0"/>
                </a:moveTo>
                <a:lnTo>
                  <a:pt x="12144123" y="0"/>
                </a:lnTo>
                <a:lnTo>
                  <a:pt x="12144123" y="20240205"/>
                </a:lnTo>
                <a:lnTo>
                  <a:pt x="0" y="20240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38737">
            <a:off x="15334109" y="-1285699"/>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38126" y="285805"/>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Hyper Parameter Tuning</a:t>
            </a:r>
          </a:p>
        </p:txBody>
      </p:sp>
      <p:sp>
        <p:nvSpPr>
          <p:cNvPr name="TextBox 6" id="6"/>
          <p:cNvSpPr txBox="true"/>
          <p:nvPr/>
        </p:nvSpPr>
        <p:spPr>
          <a:xfrm rot="0">
            <a:off x="9367920" y="3214132"/>
            <a:ext cx="8738243" cy="4814419"/>
          </a:xfrm>
          <a:prstGeom prst="rect">
            <a:avLst/>
          </a:prstGeom>
        </p:spPr>
        <p:txBody>
          <a:bodyPr anchor="t" rtlCol="false" tIns="0" lIns="0" bIns="0" rIns="0">
            <a:spAutoFit/>
          </a:bodyPr>
          <a:lstStyle/>
          <a:p>
            <a:pPr algn="just">
              <a:lnSpc>
                <a:spcPts val="2940"/>
              </a:lnSpc>
            </a:pPr>
            <a:r>
              <a:rPr lang="en-US" sz="2100">
                <a:solidFill>
                  <a:srgbClr val="191919"/>
                </a:solidFill>
                <a:latin typeface="Gotham"/>
                <a:ea typeface="Gotham"/>
                <a:cs typeface="Gotham"/>
                <a:sym typeface="Gotham"/>
              </a:rPr>
              <a:t>Berdasarkan grafik feature importance dari model Gradient Boosting Regressor, </a:t>
            </a:r>
            <a:r>
              <a:rPr lang="en-US" sz="2100">
                <a:solidFill>
                  <a:srgbClr val="191919"/>
                </a:solidFill>
                <a:latin typeface="Gotham"/>
                <a:ea typeface="Gotham"/>
                <a:cs typeface="Gotham"/>
                <a:sym typeface="Gotham"/>
              </a:rPr>
              <a:t>fitur Year, Engine_Size, dan Mileage merupakan tiga faktor utama yang paling berpengaruh dalam memprediksi harga mobil bekas. Ketiganya memiliki nilai penting yang jauh lebih tinggi dibandingkan fitur lain, menunjukkan bahwa usia kendaraan, kapasitas mesin, dan jarak tempuh adalah indikator utama harga jual mobil.</a:t>
            </a:r>
          </a:p>
          <a:p>
            <a:pPr algn="just">
              <a:lnSpc>
                <a:spcPts val="2940"/>
              </a:lnSpc>
            </a:pPr>
          </a:p>
          <a:p>
            <a:pPr algn="just">
              <a:lnSpc>
                <a:spcPts val="2940"/>
              </a:lnSpc>
            </a:pPr>
            <a:r>
              <a:rPr lang="en-US" sz="2100">
                <a:solidFill>
                  <a:srgbClr val="191919"/>
                </a:solidFill>
                <a:latin typeface="Gotham"/>
                <a:ea typeface="Gotham"/>
                <a:cs typeface="Gotham"/>
                <a:sym typeface="Gotham"/>
              </a:rPr>
              <a:t>Selain itu, beberapa fitur kategori seperti Make, Type, dan Origin juga memberikan kontribusi penting meskipun dalam skala yang lebih kecil. Hal ini menunjukkan bahwa merek dan tipe mobil juga memiliki pengaruh dalam penentuan harga, namun tidak sekuat fitur numerik seperti tahun dan mesin.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8509163" y="3351323"/>
            <a:ext cx="9560835" cy="5438273"/>
          </a:xfrm>
          <a:custGeom>
            <a:avLst/>
            <a:gdLst/>
            <a:ahLst/>
            <a:cxnLst/>
            <a:rect r="r" b="b" t="t" l="l"/>
            <a:pathLst>
              <a:path h="5438273" w="9560835">
                <a:moveTo>
                  <a:pt x="0" y="0"/>
                </a:moveTo>
                <a:lnTo>
                  <a:pt x="9560835" y="0"/>
                </a:lnTo>
                <a:lnTo>
                  <a:pt x="9560835" y="5438273"/>
                </a:lnTo>
                <a:lnTo>
                  <a:pt x="0" y="5438273"/>
                </a:lnTo>
                <a:lnTo>
                  <a:pt x="0" y="0"/>
                </a:lnTo>
                <a:close/>
              </a:path>
            </a:pathLst>
          </a:custGeom>
          <a:blipFill>
            <a:blip r:embed="rId2"/>
            <a:stretch>
              <a:fillRect l="0" t="0" r="0" b="0"/>
            </a:stretch>
          </a:blipFill>
        </p:spPr>
      </p:sp>
      <p:sp>
        <p:nvSpPr>
          <p:cNvPr name="Freeform 3" id="3"/>
          <p:cNvSpPr/>
          <p:nvPr/>
        </p:nvSpPr>
        <p:spPr>
          <a:xfrm flipH="false" flipV="false" rot="-5400000">
            <a:off x="-7801769" y="-4386925"/>
            <a:ext cx="12144123" cy="20240205"/>
          </a:xfrm>
          <a:custGeom>
            <a:avLst/>
            <a:gdLst/>
            <a:ahLst/>
            <a:cxnLst/>
            <a:rect r="r" b="b" t="t" l="l"/>
            <a:pathLst>
              <a:path h="20240205" w="12144123">
                <a:moveTo>
                  <a:pt x="0" y="0"/>
                </a:moveTo>
                <a:lnTo>
                  <a:pt x="12144123" y="0"/>
                </a:lnTo>
                <a:lnTo>
                  <a:pt x="12144123" y="20240205"/>
                </a:lnTo>
                <a:lnTo>
                  <a:pt x="0" y="20240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297353" y="646459"/>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Test Model with Random Sample</a:t>
            </a:r>
          </a:p>
        </p:txBody>
      </p:sp>
      <p:sp>
        <p:nvSpPr>
          <p:cNvPr name="TextBox 5" id="5"/>
          <p:cNvSpPr txBox="true"/>
          <p:nvPr/>
        </p:nvSpPr>
        <p:spPr>
          <a:xfrm rot="0">
            <a:off x="91542" y="3458444"/>
            <a:ext cx="8091726" cy="5185931"/>
          </a:xfrm>
          <a:prstGeom prst="rect">
            <a:avLst/>
          </a:prstGeom>
        </p:spPr>
        <p:txBody>
          <a:bodyPr anchor="t" rtlCol="false" tIns="0" lIns="0" bIns="0" rIns="0">
            <a:spAutoFit/>
          </a:bodyPr>
          <a:lstStyle/>
          <a:p>
            <a:pPr algn="just">
              <a:lnSpc>
                <a:spcPts val="2940"/>
              </a:lnSpc>
            </a:pPr>
            <a:r>
              <a:rPr lang="en-US" sz="2100">
                <a:solidFill>
                  <a:srgbClr val="191919"/>
                </a:solidFill>
                <a:latin typeface="Gotham"/>
                <a:ea typeface="Gotham"/>
                <a:cs typeface="Gotham"/>
                <a:sym typeface="Gotham"/>
              </a:rPr>
              <a:t>Ibu Aisyah berencana menjual mobilnya, sebuah Hyundai Sonata keluaran tahun 2020. Mobil terseb</a:t>
            </a:r>
            <a:r>
              <a:rPr lang="en-US" sz="2100">
                <a:solidFill>
                  <a:srgbClr val="191919"/>
                </a:solidFill>
                <a:latin typeface="Gotham"/>
                <a:ea typeface="Gotham"/>
                <a:cs typeface="Gotham"/>
                <a:sym typeface="Gotham"/>
              </a:rPr>
              <a:t>ut menggunakan transmisi manual, memiliki fitur standar, dan berasal dari wilayah Saudi. Mesin mobil memiliki kapasitas 2.0 liter, dan telah menempuh jarak sejauh 52.340 mil.</a:t>
            </a:r>
          </a:p>
          <a:p>
            <a:pPr algn="just">
              <a:lnSpc>
                <a:spcPts val="2940"/>
              </a:lnSpc>
            </a:pPr>
          </a:p>
          <a:p>
            <a:pPr algn="just">
              <a:lnSpc>
                <a:spcPts val="2940"/>
              </a:lnSpc>
            </a:pPr>
            <a:r>
              <a:rPr lang="en-US" sz="2100">
                <a:solidFill>
                  <a:srgbClr val="191919"/>
                </a:solidFill>
                <a:latin typeface="Gotham"/>
                <a:ea typeface="Gotham"/>
                <a:cs typeface="Gotham"/>
                <a:sym typeface="Gotham"/>
              </a:rPr>
              <a:t>Karena Ibu Aisyah belum mengetahui kisaran harga pasar dari mobil tersebut, beliau ingin memasang iklan di platform jual beli mobil Syarah.com. Untuk membantu menentukan harga yang sesuai, Ibu Aisyah dapat menggunakan model prediksi harga mobil yang telah dikembangkan, yang mampu memperkirakan harga mobil berdasarkan fitur-fitur seperti tahun, mileage, kapasitas mesin, asal kendaraan, fitur, dan tipe transmisi.</a:t>
            </a:r>
          </a:p>
        </p:txBody>
      </p:sp>
      <p:sp>
        <p:nvSpPr>
          <p:cNvPr name="Freeform 6" id="6"/>
          <p:cNvSpPr/>
          <p:nvPr/>
        </p:nvSpPr>
        <p:spPr>
          <a:xfrm flipH="false" flipV="false" rot="-9692310">
            <a:off x="-545989" y="-1496666"/>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608615" y="-6493085"/>
            <a:ext cx="9100601" cy="9903595"/>
          </a:xfrm>
          <a:custGeom>
            <a:avLst/>
            <a:gdLst/>
            <a:ahLst/>
            <a:cxnLst/>
            <a:rect r="r" b="b" t="t" l="l"/>
            <a:pathLst>
              <a:path h="9903595" w="9100601">
                <a:moveTo>
                  <a:pt x="0" y="0"/>
                </a:moveTo>
                <a:lnTo>
                  <a:pt x="9100601" y="0"/>
                </a:lnTo>
                <a:lnTo>
                  <a:pt x="9100601" y="9903595"/>
                </a:lnTo>
                <a:lnTo>
                  <a:pt x="0" y="9903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767348" y="5616356"/>
            <a:ext cx="8753303" cy="11656941"/>
          </a:xfrm>
          <a:custGeom>
            <a:avLst/>
            <a:gdLst/>
            <a:ahLst/>
            <a:cxnLst/>
            <a:rect r="r" b="b" t="t" l="l"/>
            <a:pathLst>
              <a:path h="11656941" w="8753303">
                <a:moveTo>
                  <a:pt x="0" y="0"/>
                </a:moveTo>
                <a:lnTo>
                  <a:pt x="8753304" y="0"/>
                </a:lnTo>
                <a:lnTo>
                  <a:pt x="8753304" y="11656941"/>
                </a:lnTo>
                <a:lnTo>
                  <a:pt x="0" y="11656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35113" y="4572187"/>
            <a:ext cx="8217775" cy="1684389"/>
          </a:xfrm>
          <a:custGeom>
            <a:avLst/>
            <a:gdLst/>
            <a:ahLst/>
            <a:cxnLst/>
            <a:rect r="r" b="b" t="t" l="l"/>
            <a:pathLst>
              <a:path h="1684389" w="8217775">
                <a:moveTo>
                  <a:pt x="0" y="0"/>
                </a:moveTo>
                <a:lnTo>
                  <a:pt x="8217774" y="0"/>
                </a:lnTo>
                <a:lnTo>
                  <a:pt x="8217774" y="1684389"/>
                </a:lnTo>
                <a:lnTo>
                  <a:pt x="0" y="1684389"/>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1848146">
            <a:off x="16519250" y="-1134300"/>
            <a:ext cx="1480100" cy="4114800"/>
          </a:xfrm>
          <a:custGeom>
            <a:avLst/>
            <a:gdLst/>
            <a:ahLst/>
            <a:cxnLst/>
            <a:rect r="r" b="b" t="t" l="l"/>
            <a:pathLst>
              <a:path h="4114800" w="1480100">
                <a:moveTo>
                  <a:pt x="0" y="0"/>
                </a:moveTo>
                <a:lnTo>
                  <a:pt x="1480100" y="0"/>
                </a:lnTo>
                <a:lnTo>
                  <a:pt x="14801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151772" y="626366"/>
            <a:ext cx="11984455" cy="2247122"/>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Test Model with Random Sample</a:t>
            </a:r>
          </a:p>
        </p:txBody>
      </p:sp>
      <p:sp>
        <p:nvSpPr>
          <p:cNvPr name="TextBox 7" id="7"/>
          <p:cNvSpPr txBox="true"/>
          <p:nvPr/>
        </p:nvSpPr>
        <p:spPr>
          <a:xfrm rot="0">
            <a:off x="4067376" y="7867083"/>
            <a:ext cx="10153249" cy="1842321"/>
          </a:xfrm>
          <a:prstGeom prst="rect">
            <a:avLst/>
          </a:prstGeom>
        </p:spPr>
        <p:txBody>
          <a:bodyPr anchor="t" rtlCol="false" tIns="0" lIns="0" bIns="0" rIns="0">
            <a:spAutoFit/>
          </a:bodyPr>
          <a:lstStyle/>
          <a:p>
            <a:pPr algn="just">
              <a:lnSpc>
                <a:spcPts val="2940"/>
              </a:lnSpc>
            </a:pPr>
            <a:r>
              <a:rPr lang="en-US" sz="2100">
                <a:solidFill>
                  <a:srgbClr val="191919"/>
                </a:solidFill>
                <a:latin typeface="Gotham"/>
                <a:ea typeface="Gotham"/>
                <a:cs typeface="Gotham"/>
                <a:sym typeface="Gotham"/>
              </a:rPr>
              <a:t>Berdasarkan model yang telah kita b</a:t>
            </a:r>
            <a:r>
              <a:rPr lang="en-US" sz="2100">
                <a:solidFill>
                  <a:srgbClr val="191919"/>
                </a:solidFill>
                <a:latin typeface="Gotham"/>
                <a:ea typeface="Gotham"/>
                <a:cs typeface="Gotham"/>
                <a:sym typeface="Gotham"/>
              </a:rPr>
              <a:t>uat maka Ibu Aisyah dapat menjual mobilnya dengan harga sekitar 36188.2 RSA. Ibu Aisyah dapat menaikkan sedikit harga dari hasil prediksi agar mendapatkan keuntungan lebih atau mengurangi dari harga prediksi agar mobilnya terjual lebih cepat.</a:t>
            </a:r>
          </a:p>
          <a:p>
            <a:pPr algn="just">
              <a:lnSpc>
                <a:spcPts val="2940"/>
              </a:lnSpc>
            </a:pPr>
          </a:p>
        </p:txBody>
      </p:sp>
      <p:sp>
        <p:nvSpPr>
          <p:cNvPr name="TextBox 8" id="8"/>
          <p:cNvSpPr txBox="true"/>
          <p:nvPr/>
        </p:nvSpPr>
        <p:spPr>
          <a:xfrm rot="0">
            <a:off x="8473711" y="3811944"/>
            <a:ext cx="1340578" cy="622861"/>
          </a:xfrm>
          <a:prstGeom prst="rect">
            <a:avLst/>
          </a:prstGeom>
        </p:spPr>
        <p:txBody>
          <a:bodyPr anchor="t" rtlCol="false" tIns="0" lIns="0" bIns="0" rIns="0">
            <a:spAutoFit/>
          </a:bodyPr>
          <a:lstStyle/>
          <a:p>
            <a:pPr algn="l">
              <a:lnSpc>
                <a:spcPts val="5040"/>
              </a:lnSpc>
            </a:pPr>
            <a:r>
              <a:rPr lang="en-US" sz="3600" b="true">
                <a:solidFill>
                  <a:srgbClr val="191919"/>
                </a:solidFill>
                <a:latin typeface="Gotham Bold"/>
                <a:ea typeface="Gotham Bold"/>
                <a:cs typeface="Gotham Bold"/>
                <a:sym typeface="Gotham Bold"/>
              </a:rPr>
              <a:t>Hasil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5216392" y="-4119573"/>
            <a:ext cx="7721595" cy="7850050"/>
          </a:xfrm>
          <a:custGeom>
            <a:avLst/>
            <a:gdLst/>
            <a:ahLst/>
            <a:cxnLst/>
            <a:rect r="r" b="b" t="t" l="l"/>
            <a:pathLst>
              <a:path h="7850050" w="7721595">
                <a:moveTo>
                  <a:pt x="0" y="0"/>
                </a:moveTo>
                <a:lnTo>
                  <a:pt x="7721594" y="0"/>
                </a:lnTo>
                <a:lnTo>
                  <a:pt x="7721594" y="7850050"/>
                </a:lnTo>
                <a:lnTo>
                  <a:pt x="0" y="7850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549363" y="2240470"/>
            <a:ext cx="10006870" cy="13326340"/>
          </a:xfrm>
          <a:custGeom>
            <a:avLst/>
            <a:gdLst/>
            <a:ahLst/>
            <a:cxnLst/>
            <a:rect r="r" b="b" t="t" l="l"/>
            <a:pathLst>
              <a:path h="13326340" w="10006870">
                <a:moveTo>
                  <a:pt x="0" y="0"/>
                </a:moveTo>
                <a:lnTo>
                  <a:pt x="10006870" y="0"/>
                </a:lnTo>
                <a:lnTo>
                  <a:pt x="10006870" y="13326339"/>
                </a:lnTo>
                <a:lnTo>
                  <a:pt x="0" y="13326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9582">
            <a:off x="3251662" y="-720684"/>
            <a:ext cx="11784677" cy="4451162"/>
          </a:xfrm>
          <a:custGeom>
            <a:avLst/>
            <a:gdLst/>
            <a:ahLst/>
            <a:cxnLst/>
            <a:rect r="r" b="b" t="t" l="l"/>
            <a:pathLst>
              <a:path h="4451162" w="11784677">
                <a:moveTo>
                  <a:pt x="0" y="0"/>
                </a:moveTo>
                <a:lnTo>
                  <a:pt x="11784676" y="0"/>
                </a:lnTo>
                <a:lnTo>
                  <a:pt x="11784676" y="4451161"/>
                </a:lnTo>
                <a:lnTo>
                  <a:pt x="0" y="44511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1247" y="7722892"/>
            <a:ext cx="3418500" cy="3075040"/>
          </a:xfrm>
          <a:custGeom>
            <a:avLst/>
            <a:gdLst/>
            <a:ahLst/>
            <a:cxnLst/>
            <a:rect r="r" b="b" t="t" l="l"/>
            <a:pathLst>
              <a:path h="3075040" w="3418500">
                <a:moveTo>
                  <a:pt x="0" y="0"/>
                </a:moveTo>
                <a:lnTo>
                  <a:pt x="3418500" y="0"/>
                </a:lnTo>
                <a:lnTo>
                  <a:pt x="3418500" y="3075040"/>
                </a:lnTo>
                <a:lnTo>
                  <a:pt x="0" y="3075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6" id="6"/>
          <p:cNvPicPr>
            <a:picLocks noChangeAspect="true"/>
          </p:cNvPicPr>
          <p:nvPr/>
        </p:nvPicPr>
        <p:blipFill>
          <a:blip r:embed="rId10"/>
          <a:stretch>
            <a:fillRect/>
          </a:stretch>
        </p:blipFill>
        <p:spPr>
          <a:xfrm rot="0">
            <a:off x="412384" y="4228046"/>
            <a:ext cx="4236225" cy="4906351"/>
          </a:xfrm>
          <a:prstGeom prst="rect">
            <a:avLst/>
          </a:prstGeom>
        </p:spPr>
      </p:pic>
      <p:sp>
        <p:nvSpPr>
          <p:cNvPr name="TextBox 7" id="7"/>
          <p:cNvSpPr txBox="true"/>
          <p:nvPr/>
        </p:nvSpPr>
        <p:spPr>
          <a:xfrm rot="0">
            <a:off x="5737129" y="4424080"/>
            <a:ext cx="11774379" cy="5337489"/>
          </a:xfrm>
          <a:prstGeom prst="rect">
            <a:avLst/>
          </a:prstGeom>
        </p:spPr>
        <p:txBody>
          <a:bodyPr anchor="t" rtlCol="false" tIns="0" lIns="0" bIns="0" rIns="0">
            <a:spAutoFit/>
          </a:bodyPr>
          <a:lstStyle/>
          <a:p>
            <a:pPr algn="just">
              <a:lnSpc>
                <a:spcPts val="2502"/>
              </a:lnSpc>
            </a:pPr>
            <a:r>
              <a:rPr lang="en-US" sz="1787">
                <a:solidFill>
                  <a:srgbClr val="191919"/>
                </a:solidFill>
                <a:latin typeface="Gotham"/>
                <a:ea typeface="Gotham"/>
                <a:cs typeface="Gotham"/>
                <a:sym typeface="Gotham"/>
              </a:rPr>
              <a:t>Berdasarkan hasil evaluasi model menggunakan metrik Mean Absolute Error (MAE), didapatkan nilai MAE sebesar 18.344 SAR. Artinya, rata-rata selisih antara harga mobil bekas yang diprediksi oleh model dengan harga sebenarnya adalah sekitar 18.344 Saudi Riyal. Untuk mobil dengan harga tinggi, misalnya hingga 850.000 SAR, kesalahan prediksi ini relatif kecil (sekitar 2,2%) d</a:t>
            </a:r>
            <a:r>
              <a:rPr lang="en-US" sz="1787">
                <a:solidFill>
                  <a:srgbClr val="191919"/>
                </a:solidFill>
                <a:latin typeface="Gotham"/>
                <a:ea typeface="Gotham"/>
                <a:cs typeface="Gotham"/>
                <a:sym typeface="Gotham"/>
              </a:rPr>
              <a:t>an masih dapat ditoleransi. Namun, untuk mobil dengan harga rendah seperti 500 SAR, nilai kesalahan ini menjadi sangat besar secara persentase, bahkan mencapai lebih dari 3.000%.</a:t>
            </a:r>
          </a:p>
          <a:p>
            <a:pPr algn="just">
              <a:lnSpc>
                <a:spcPts val="2502"/>
              </a:lnSpc>
            </a:pPr>
          </a:p>
          <a:p>
            <a:pPr algn="just">
              <a:lnSpc>
                <a:spcPts val="2502"/>
              </a:lnSpc>
            </a:pPr>
            <a:r>
              <a:rPr lang="en-US" sz="1787">
                <a:solidFill>
                  <a:srgbClr val="191919"/>
                </a:solidFill>
                <a:latin typeface="Gotham"/>
                <a:ea typeface="Gotham"/>
                <a:cs typeface="Gotham"/>
                <a:sym typeface="Gotham"/>
              </a:rPr>
              <a:t>Kondisi ini menunjukkan bahwa model memiliki performa yang baik secara umum, namun cenderung kurang akurat pada segmen harga mobil yang sangat rendah. Oleh karena itu, pengembangan lebih lanjut dapat dilakukan dengan memberikan batas nilai minimum harga mobil agar model tidak terdistraksi oleh outlier harga yang sangat kecil.</a:t>
            </a:r>
          </a:p>
          <a:p>
            <a:pPr algn="just">
              <a:lnSpc>
                <a:spcPts val="2502"/>
              </a:lnSpc>
            </a:pPr>
          </a:p>
          <a:p>
            <a:pPr algn="just">
              <a:lnSpc>
                <a:spcPts val="2502"/>
              </a:lnSpc>
            </a:pPr>
            <a:r>
              <a:rPr lang="en-US" sz="1787">
                <a:solidFill>
                  <a:srgbClr val="191919"/>
                </a:solidFill>
                <a:latin typeface="Gotham"/>
                <a:ea typeface="Gotham"/>
                <a:cs typeface="Gotham"/>
                <a:sym typeface="Gotham"/>
              </a:rPr>
              <a:t>Secara keseluruhan, model ini cukup efektif untuk diaplikasikan dalam memprediksi harga mobil bekas. Model seperti ini dapat sangat bermanfaat bagi platform jual-beli mobil seperti Syarah.com, karena dapat membantu pengguna memperkirakan harga pasar kendaraan yang mereka incar. Dengan demikian, transparansi harga akan meningkat dan potensi transaksi di platform digital akan bertambah.</a:t>
            </a:r>
          </a:p>
          <a:p>
            <a:pPr algn="just">
              <a:lnSpc>
                <a:spcPts val="2502"/>
              </a:lnSpc>
            </a:pPr>
          </a:p>
        </p:txBody>
      </p:sp>
      <p:sp>
        <p:nvSpPr>
          <p:cNvPr name="TextBox 8" id="8"/>
          <p:cNvSpPr txBox="true"/>
          <p:nvPr/>
        </p:nvSpPr>
        <p:spPr>
          <a:xfrm rot="0">
            <a:off x="3151772" y="500433"/>
            <a:ext cx="1198445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Conclusion</a:t>
            </a:r>
          </a:p>
        </p:txBody>
      </p:sp>
      <p:sp>
        <p:nvSpPr>
          <p:cNvPr name="TextBox 9" id="9"/>
          <p:cNvSpPr txBox="true"/>
          <p:nvPr/>
        </p:nvSpPr>
        <p:spPr>
          <a:xfrm rot="0">
            <a:off x="4067376" y="2165781"/>
            <a:ext cx="10153249" cy="1564696"/>
          </a:xfrm>
          <a:prstGeom prst="rect">
            <a:avLst/>
          </a:prstGeom>
        </p:spPr>
        <p:txBody>
          <a:bodyPr anchor="t" rtlCol="false" tIns="0" lIns="0" bIns="0" rIns="0">
            <a:spAutoFit/>
          </a:bodyPr>
          <a:lstStyle/>
          <a:p>
            <a:pPr algn="just">
              <a:lnSpc>
                <a:spcPts val="2502"/>
              </a:lnSpc>
            </a:pPr>
            <a:r>
              <a:rPr lang="en-US" sz="1787" b="true">
                <a:solidFill>
                  <a:srgbClr val="191919"/>
                </a:solidFill>
                <a:latin typeface="Gotham Bold"/>
                <a:ea typeface="Gotham Bold"/>
                <a:cs typeface="Gotham Bold"/>
                <a:sym typeface="Gotham Bold"/>
              </a:rPr>
              <a:t>Kesimpulan </a:t>
            </a:r>
            <a:r>
              <a:rPr lang="en-US" sz="1787">
                <a:solidFill>
                  <a:srgbClr val="191919"/>
                </a:solidFill>
                <a:latin typeface="Gotham"/>
                <a:ea typeface="Gotham"/>
                <a:cs typeface="Gotham"/>
                <a:sym typeface="Gotham"/>
              </a:rPr>
              <a:t>dari analisa dan modelling yang dibuat, telah didapak</a:t>
            </a:r>
            <a:r>
              <a:rPr lang="en-US" sz="1787">
                <a:solidFill>
                  <a:srgbClr val="191919"/>
                </a:solidFill>
                <a:latin typeface="Gotham"/>
                <a:ea typeface="Gotham"/>
                <a:cs typeface="Gotham"/>
                <a:sym typeface="Gotham"/>
              </a:rPr>
              <a:t>an model terbaik untuk mendapatkan nilai Price berdasarkan fitur dari data Saudi Used Car. Model yang digunakan menggunakan algoritma </a:t>
            </a:r>
            <a:r>
              <a:rPr lang="en-US" sz="1787" b="true">
                <a:solidFill>
                  <a:srgbClr val="191919"/>
                </a:solidFill>
                <a:latin typeface="Gotham Bold"/>
                <a:ea typeface="Gotham Bold"/>
                <a:cs typeface="Gotham Bold"/>
                <a:sym typeface="Gotham Bold"/>
              </a:rPr>
              <a:t>Gradient Boosting</a:t>
            </a:r>
            <a:r>
              <a:rPr lang="en-US" sz="1787">
                <a:solidFill>
                  <a:srgbClr val="191919"/>
                </a:solidFill>
                <a:latin typeface="Gotham"/>
                <a:ea typeface="Gotham"/>
                <a:cs typeface="Gotham"/>
                <a:sym typeface="Gotham"/>
              </a:rPr>
              <a:t> dengan parameter yang telah dituning. Berikut adalah hasil matrik evaluasi dari model tersebut.</a:t>
            </a:r>
          </a:p>
          <a:p>
            <a:pPr algn="just">
              <a:lnSpc>
                <a:spcPts val="2502"/>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140565" y="385492"/>
            <a:ext cx="10006870" cy="13326340"/>
          </a:xfrm>
          <a:custGeom>
            <a:avLst/>
            <a:gdLst/>
            <a:ahLst/>
            <a:cxnLst/>
            <a:rect r="r" b="b" t="t" l="l"/>
            <a:pathLst>
              <a:path h="13326340" w="10006870">
                <a:moveTo>
                  <a:pt x="0" y="0"/>
                </a:moveTo>
                <a:lnTo>
                  <a:pt x="10006870" y="0"/>
                </a:lnTo>
                <a:lnTo>
                  <a:pt x="10006870" y="13326340"/>
                </a:lnTo>
                <a:lnTo>
                  <a:pt x="0" y="13326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54752" y="-855750"/>
            <a:ext cx="3366904" cy="4114800"/>
          </a:xfrm>
          <a:custGeom>
            <a:avLst/>
            <a:gdLst/>
            <a:ahLst/>
            <a:cxnLst/>
            <a:rect r="r" b="b" t="t" l="l"/>
            <a:pathLst>
              <a:path h="4114800" w="3366904">
                <a:moveTo>
                  <a:pt x="0" y="0"/>
                </a:moveTo>
                <a:lnTo>
                  <a:pt x="3366904" y="0"/>
                </a:lnTo>
                <a:lnTo>
                  <a:pt x="336690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346211" y="4203289"/>
            <a:ext cx="11578770" cy="1842321"/>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191919"/>
                </a:solidFill>
                <a:latin typeface="Gotham"/>
                <a:ea typeface="Gotham"/>
                <a:cs typeface="Gotham"/>
                <a:sym typeface="Gotham"/>
              </a:rPr>
              <a:t>Menerapkan Batasan Minimum Harga</a:t>
            </a:r>
          </a:p>
          <a:p>
            <a:pPr algn="just">
              <a:lnSpc>
                <a:spcPts val="2940"/>
              </a:lnSpc>
            </a:pPr>
            <a:r>
              <a:rPr lang="en-US" sz="2100">
                <a:solidFill>
                  <a:srgbClr val="191919"/>
                </a:solidFill>
                <a:latin typeface="Gotham"/>
                <a:ea typeface="Gotham"/>
                <a:cs typeface="Gotham"/>
                <a:sym typeface="Gotham"/>
              </a:rPr>
              <a:t>D</a:t>
            </a:r>
            <a:r>
              <a:rPr lang="en-US" sz="2100">
                <a:solidFill>
                  <a:srgbClr val="191919"/>
                </a:solidFill>
                <a:latin typeface="Gotham"/>
                <a:ea typeface="Gotham"/>
                <a:cs typeface="Gotham"/>
                <a:sym typeface="Gotham"/>
              </a:rPr>
              <a:t>ikarenakan error terbesar muncul pada mobil berharga sangat rendah, disarankan menetapkan batas minimum harga atau memisahkan model menjadi dua: satu untuk mobil harga rendah, dan satu lagi untuk harga menengah hingga tinggi, guna meningkatkan akurasi sesuai segmentasi.</a:t>
            </a:r>
          </a:p>
        </p:txBody>
      </p:sp>
      <p:sp>
        <p:nvSpPr>
          <p:cNvPr name="TextBox 5" id="5"/>
          <p:cNvSpPr txBox="true"/>
          <p:nvPr/>
        </p:nvSpPr>
        <p:spPr>
          <a:xfrm rot="0">
            <a:off x="3151772" y="673382"/>
            <a:ext cx="1198445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Recommendation</a:t>
            </a:r>
          </a:p>
        </p:txBody>
      </p:sp>
      <p:sp>
        <p:nvSpPr>
          <p:cNvPr name="TextBox 6" id="6"/>
          <p:cNvSpPr txBox="true"/>
          <p:nvPr/>
        </p:nvSpPr>
        <p:spPr>
          <a:xfrm rot="0">
            <a:off x="3346211" y="5415322"/>
            <a:ext cx="11578770" cy="4071394"/>
          </a:xfrm>
          <a:prstGeom prst="rect">
            <a:avLst/>
          </a:prstGeom>
        </p:spPr>
        <p:txBody>
          <a:bodyPr anchor="t" rtlCol="false" tIns="0" lIns="0" bIns="0" rIns="0">
            <a:spAutoFit/>
          </a:bodyPr>
          <a:lstStyle/>
          <a:p>
            <a:pPr algn="just">
              <a:lnSpc>
                <a:spcPts val="2940"/>
              </a:lnSpc>
            </a:pPr>
          </a:p>
          <a:p>
            <a:pPr algn="just">
              <a:lnSpc>
                <a:spcPts val="2940"/>
              </a:lnSpc>
            </a:pPr>
          </a:p>
          <a:p>
            <a:pPr algn="just" marL="453390" indent="-226695" lvl="1">
              <a:lnSpc>
                <a:spcPts val="2940"/>
              </a:lnSpc>
              <a:buFont typeface="Arial"/>
              <a:buChar char="•"/>
            </a:pPr>
            <a:r>
              <a:rPr lang="en-US" sz="2100">
                <a:solidFill>
                  <a:srgbClr val="191919"/>
                </a:solidFill>
                <a:latin typeface="Gotham"/>
                <a:ea typeface="Gotham"/>
                <a:cs typeface="Gotham"/>
                <a:sym typeface="Gotham"/>
              </a:rPr>
              <a:t>Eksplorasi Fitur Non-Linear (Polinomial)</a:t>
            </a:r>
          </a:p>
          <a:p>
            <a:pPr algn="just">
              <a:lnSpc>
                <a:spcPts val="2940"/>
              </a:lnSpc>
            </a:pPr>
            <a:r>
              <a:rPr lang="en-US" sz="2100">
                <a:solidFill>
                  <a:srgbClr val="191919"/>
                </a:solidFill>
                <a:latin typeface="Gotham"/>
                <a:ea typeface="Gotham"/>
                <a:cs typeface="Gotham"/>
                <a:sym typeface="Gotham"/>
              </a:rPr>
              <a:t> Mengingat adanya kemungkinan hubungan non-linear antara fitur dengan target Price, disarankan untuk mencoba teknik transformasi polinomial atau feature interaction. Pendekatan ini memungkinkan model menangkap pola kompleks yang mungkin tidak terdeteksi dalam model linear atau boosting biasa. Namun, penambahan kompleksitas ini harus tetap diimbangi dengan evaluasi performa model agar tidak menyebabkan overfitting.</a:t>
            </a:r>
          </a:p>
          <a:p>
            <a:pPr algn="just">
              <a:lnSpc>
                <a:spcPts val="2940"/>
              </a:lnSpc>
            </a:pPr>
          </a:p>
          <a:p>
            <a:pPr algn="just">
              <a:lnSpc>
                <a:spcPts val="2940"/>
              </a:lnSpc>
            </a:pPr>
          </a:p>
        </p:txBody>
      </p:sp>
      <p:sp>
        <p:nvSpPr>
          <p:cNvPr name="TextBox 7" id="7"/>
          <p:cNvSpPr txBox="true"/>
          <p:nvPr/>
        </p:nvSpPr>
        <p:spPr>
          <a:xfrm rot="0">
            <a:off x="3346211" y="2606957"/>
            <a:ext cx="10641972" cy="1470809"/>
          </a:xfrm>
          <a:prstGeom prst="rect">
            <a:avLst/>
          </a:prstGeom>
        </p:spPr>
        <p:txBody>
          <a:bodyPr anchor="t" rtlCol="false" tIns="0" lIns="0" bIns="0" rIns="0">
            <a:spAutoFit/>
          </a:bodyPr>
          <a:lstStyle/>
          <a:p>
            <a:pPr algn="just">
              <a:lnSpc>
                <a:spcPts val="2940"/>
              </a:lnSpc>
            </a:pPr>
          </a:p>
          <a:p>
            <a:pPr algn="just">
              <a:lnSpc>
                <a:spcPts val="2940"/>
              </a:lnSpc>
            </a:pPr>
            <a:r>
              <a:rPr lang="en-US" sz="2100">
                <a:solidFill>
                  <a:srgbClr val="191919"/>
                </a:solidFill>
                <a:latin typeface="Gotham"/>
                <a:ea typeface="Gotham"/>
                <a:cs typeface="Gotham"/>
                <a:sym typeface="Gotham"/>
              </a:rPr>
              <a:t> Untuk meningkatkan kualitas model prediksi harga mobil bekas di masa mendatang, beberapa rekomendasi berikut dapat dipertimbangkan:</a:t>
            </a:r>
          </a:p>
          <a:p>
            <a:pPr algn="just">
              <a:lnSpc>
                <a:spcPts val="29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3173656" y="6316959"/>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55067" y="-2180510"/>
            <a:ext cx="12753441" cy="127534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C8E1E1">
                  <a:alpha val="25882"/>
                </a:srgbClr>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825964" y="3502918"/>
            <a:ext cx="9866671" cy="4257928"/>
          </a:xfrm>
          <a:prstGeom prst="rect">
            <a:avLst/>
          </a:prstGeom>
        </p:spPr>
        <p:txBody>
          <a:bodyPr anchor="t" rtlCol="false" tIns="0" lIns="0" bIns="0" rIns="0">
            <a:spAutoFit/>
          </a:bodyPr>
          <a:lstStyle/>
          <a:p>
            <a:pPr algn="just">
              <a:lnSpc>
                <a:spcPts val="3388"/>
              </a:lnSpc>
            </a:pPr>
            <a:r>
              <a:rPr lang="en-US" sz="2200">
                <a:solidFill>
                  <a:srgbClr val="191919"/>
                </a:solidFill>
                <a:latin typeface="Gotham Light"/>
                <a:ea typeface="Gotham Light"/>
                <a:cs typeface="Gotham Light"/>
                <a:sym typeface="Gotham Light"/>
              </a:rPr>
              <a:t>Permasalahan utama dalam bisnis mobil bekas di Arab Saudi adalah ketidakpastian harga jual yang wajar. Dikutip dari mordorintelligence.com (Faisal Al-Qasabi, 2024), harga mobil sangat bergantung pada merek, model, tahun, jarak tempuh, bahan bakar, kondisi fisik, dan kelengkapan dokumen. Kurangnya informasi membuat penjual dan pembeli kesulitan menetapkan harga tepat—penjual bisa rugi atau gagal menjual, sementara pembeli bisa membayar terlalu mahal. Dikutip dari marketresearch.com (Ken Research, 2024) kurangnya transparansi harga menjadi hambatan besar dalam pertumbuhan pasar mobil bekas secara digital di Arab Saudi.</a:t>
            </a:r>
          </a:p>
        </p:txBody>
      </p:sp>
      <p:pic>
        <p:nvPicPr>
          <p:cNvPr name="Picture 7" id="7"/>
          <p:cNvPicPr>
            <a:picLocks noChangeAspect="true"/>
          </p:cNvPicPr>
          <p:nvPr/>
        </p:nvPicPr>
        <p:blipFill>
          <a:blip r:embed="rId4"/>
          <a:stretch>
            <a:fillRect/>
          </a:stretch>
        </p:blipFill>
        <p:spPr>
          <a:xfrm rot="0">
            <a:off x="12472850" y="2029790"/>
            <a:ext cx="5976007" cy="6921348"/>
          </a:xfrm>
          <a:prstGeom prst="rect">
            <a:avLst/>
          </a:prstGeom>
        </p:spPr>
      </p:pic>
      <p:sp>
        <p:nvSpPr>
          <p:cNvPr name="Freeform 8" id="8"/>
          <p:cNvSpPr/>
          <p:nvPr/>
        </p:nvSpPr>
        <p:spPr>
          <a:xfrm flipH="false" flipV="false" rot="224819">
            <a:off x="2517142" y="520873"/>
            <a:ext cx="5550919" cy="1516007"/>
          </a:xfrm>
          <a:custGeom>
            <a:avLst/>
            <a:gdLst/>
            <a:ahLst/>
            <a:cxnLst/>
            <a:rect r="r" b="b" t="t" l="l"/>
            <a:pathLst>
              <a:path h="1516007" w="5550919">
                <a:moveTo>
                  <a:pt x="0" y="0"/>
                </a:moveTo>
                <a:lnTo>
                  <a:pt x="5550919" y="0"/>
                </a:lnTo>
                <a:lnTo>
                  <a:pt x="5550919" y="1516008"/>
                </a:lnTo>
                <a:lnTo>
                  <a:pt x="0" y="15160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18402" y="-910465"/>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521520" y="2870849"/>
            <a:ext cx="4475558"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Used Car Price Problem</a:t>
            </a:r>
          </a:p>
        </p:txBody>
      </p:sp>
      <p:sp>
        <p:nvSpPr>
          <p:cNvPr name="TextBox 11" id="11"/>
          <p:cNvSpPr txBox="true"/>
          <p:nvPr/>
        </p:nvSpPr>
        <p:spPr>
          <a:xfrm rot="0">
            <a:off x="3044380" y="639632"/>
            <a:ext cx="9648254" cy="1214630"/>
          </a:xfrm>
          <a:prstGeom prst="rect">
            <a:avLst/>
          </a:prstGeom>
        </p:spPr>
        <p:txBody>
          <a:bodyPr anchor="t" rtlCol="false" tIns="0" lIns="0" bIns="0" rIns="0">
            <a:spAutoFit/>
          </a:bodyPr>
          <a:lstStyle/>
          <a:p>
            <a:pPr algn="l">
              <a:lnSpc>
                <a:spcPts val="9021"/>
              </a:lnSpc>
            </a:pPr>
            <a:r>
              <a:rPr lang="en-US" sz="9300" spc="-539" b="true">
                <a:solidFill>
                  <a:srgbClr val="191919"/>
                </a:solidFill>
                <a:latin typeface="Gotham Bold"/>
                <a:ea typeface="Gotham Bold"/>
                <a:cs typeface="Gotham Bold"/>
                <a:sym typeface="Gotham Bold"/>
              </a:rPr>
              <a:t>Business Problem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4760501" y="-6149777"/>
            <a:ext cx="9100601" cy="9903595"/>
          </a:xfrm>
          <a:custGeom>
            <a:avLst/>
            <a:gdLst/>
            <a:ahLst/>
            <a:cxnLst/>
            <a:rect r="r" b="b" t="t" l="l"/>
            <a:pathLst>
              <a:path h="9903595" w="9100601">
                <a:moveTo>
                  <a:pt x="0" y="0"/>
                </a:moveTo>
                <a:lnTo>
                  <a:pt x="9100601" y="0"/>
                </a:lnTo>
                <a:lnTo>
                  <a:pt x="9100601" y="9903596"/>
                </a:lnTo>
                <a:lnTo>
                  <a:pt x="0" y="9903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579071" y="699027"/>
            <a:ext cx="10231577" cy="13625587"/>
          </a:xfrm>
          <a:custGeom>
            <a:avLst/>
            <a:gdLst/>
            <a:ahLst/>
            <a:cxnLst/>
            <a:rect r="r" b="b" t="t" l="l"/>
            <a:pathLst>
              <a:path h="13625587" w="10231577">
                <a:moveTo>
                  <a:pt x="0" y="0"/>
                </a:moveTo>
                <a:lnTo>
                  <a:pt x="10231577" y="0"/>
                </a:lnTo>
                <a:lnTo>
                  <a:pt x="10231577" y="13625586"/>
                </a:lnTo>
                <a:lnTo>
                  <a:pt x="0" y="13625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02632" y="1253772"/>
            <a:ext cx="11984455" cy="1142259"/>
          </a:xfrm>
          <a:prstGeom prst="rect">
            <a:avLst/>
          </a:prstGeom>
        </p:spPr>
        <p:txBody>
          <a:bodyPr anchor="t" rtlCol="false" tIns="0" lIns="0" bIns="0" rIns="0">
            <a:spAutoFit/>
          </a:bodyPr>
          <a:lstStyle/>
          <a:p>
            <a:pPr algn="ctr" marL="0" indent="0" lvl="0">
              <a:lnSpc>
                <a:spcPts val="8725"/>
              </a:lnSpc>
              <a:spcBef>
                <a:spcPct val="0"/>
              </a:spcBef>
            </a:pPr>
            <a:r>
              <a:rPr lang="en-US" b="true" sz="8078">
                <a:solidFill>
                  <a:srgbClr val="191919"/>
                </a:solidFill>
                <a:latin typeface="Gotham Bold"/>
                <a:ea typeface="Gotham Bold"/>
                <a:cs typeface="Gotham Bold"/>
                <a:sym typeface="Gotham Bold"/>
              </a:rPr>
              <a:t>Recommendation</a:t>
            </a:r>
          </a:p>
        </p:txBody>
      </p:sp>
      <p:sp>
        <p:nvSpPr>
          <p:cNvPr name="TextBox 5" id="5"/>
          <p:cNvSpPr txBox="true"/>
          <p:nvPr/>
        </p:nvSpPr>
        <p:spPr>
          <a:xfrm rot="0">
            <a:off x="3151772" y="2580304"/>
            <a:ext cx="12997185" cy="2956858"/>
          </a:xfrm>
          <a:prstGeom prst="rect">
            <a:avLst/>
          </a:prstGeom>
        </p:spPr>
        <p:txBody>
          <a:bodyPr anchor="t" rtlCol="false" tIns="0" lIns="0" bIns="0" rIns="0">
            <a:spAutoFit/>
          </a:bodyPr>
          <a:lstStyle/>
          <a:p>
            <a:pPr algn="just">
              <a:lnSpc>
                <a:spcPts val="2940"/>
              </a:lnSpc>
            </a:pPr>
          </a:p>
          <a:p>
            <a:pPr algn="just" marL="453390" indent="-226695" lvl="1">
              <a:lnSpc>
                <a:spcPts val="2940"/>
              </a:lnSpc>
              <a:buFont typeface="Arial"/>
              <a:buChar char="•"/>
            </a:pPr>
            <a:r>
              <a:rPr lang="en-US" sz="2100">
                <a:solidFill>
                  <a:srgbClr val="191919"/>
                </a:solidFill>
                <a:latin typeface="Gotham"/>
                <a:ea typeface="Gotham"/>
                <a:cs typeface="Gotham"/>
                <a:sym typeface="Gotham"/>
              </a:rPr>
              <a:t>Peningkatan Preprocessing pada Fitur Kategorikal</a:t>
            </a:r>
          </a:p>
          <a:p>
            <a:pPr algn="just">
              <a:lnSpc>
                <a:spcPts val="2940"/>
              </a:lnSpc>
            </a:pPr>
            <a:r>
              <a:rPr lang="en-US" sz="2100">
                <a:solidFill>
                  <a:srgbClr val="191919"/>
                </a:solidFill>
                <a:latin typeface="Gotham"/>
                <a:ea typeface="Gotham"/>
                <a:cs typeface="Gotham"/>
                <a:sym typeface="Gotham"/>
              </a:rPr>
              <a:t> Beberapa fitur kategorikal seperti Make, Type, dan Origin masih memiliki pengaruh yang signifikan. Anda dapat mengevaluasi metode encoding yang digunakan, misalnya mencoba target encoding atau frequency encoding sebagai alternatif dari one-hot/binary encoding, untuk mengurangi dimensi dan menangkap pola yang lebih informatif.</a:t>
            </a:r>
          </a:p>
          <a:p>
            <a:pPr algn="just">
              <a:lnSpc>
                <a:spcPts val="2940"/>
              </a:lnSpc>
            </a:pPr>
          </a:p>
          <a:p>
            <a:pPr algn="just">
              <a:lnSpc>
                <a:spcPts val="2940"/>
              </a:lnSpc>
            </a:pPr>
          </a:p>
        </p:txBody>
      </p:sp>
      <p:sp>
        <p:nvSpPr>
          <p:cNvPr name="TextBox 6" id="6"/>
          <p:cNvSpPr txBox="true"/>
          <p:nvPr/>
        </p:nvSpPr>
        <p:spPr>
          <a:xfrm rot="0">
            <a:off x="3151772" y="5142439"/>
            <a:ext cx="12997185" cy="1842321"/>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191919"/>
                </a:solidFill>
                <a:latin typeface="Gotham"/>
                <a:ea typeface="Gotham"/>
                <a:cs typeface="Gotham"/>
                <a:sym typeface="Gotham"/>
              </a:rPr>
              <a:t>Validasi Model Lebih Lanjut</a:t>
            </a:r>
          </a:p>
          <a:p>
            <a:pPr algn="just">
              <a:lnSpc>
                <a:spcPts val="2940"/>
              </a:lnSpc>
            </a:pPr>
            <a:r>
              <a:rPr lang="en-US" sz="2100">
                <a:solidFill>
                  <a:srgbClr val="191919"/>
                </a:solidFill>
                <a:latin typeface="Gotham"/>
                <a:ea typeface="Gotham"/>
                <a:cs typeface="Gotham"/>
                <a:sym typeface="Gotham"/>
              </a:rPr>
              <a:t> Terakhir, untuk memastikan model yang dibangun dapat digunakan secara umum, disarankan untuk menggunakan teknik validasi silang (cross-validation) yang lebih ketat. Teknik ini dapat memberikan estimasi performa model yang lebih stabil dan membantu menghindari bias akibat data yang tidak merata.</a:t>
            </a:r>
          </a:p>
        </p:txBody>
      </p:sp>
      <p:sp>
        <p:nvSpPr>
          <p:cNvPr name="TextBox 7" id="7"/>
          <p:cNvSpPr txBox="true"/>
          <p:nvPr/>
        </p:nvSpPr>
        <p:spPr>
          <a:xfrm rot="0">
            <a:off x="3151772" y="6946660"/>
            <a:ext cx="12997185" cy="2956858"/>
          </a:xfrm>
          <a:prstGeom prst="rect">
            <a:avLst/>
          </a:prstGeom>
        </p:spPr>
        <p:txBody>
          <a:bodyPr anchor="t" rtlCol="false" tIns="0" lIns="0" bIns="0" rIns="0">
            <a:spAutoFit/>
          </a:bodyPr>
          <a:lstStyle/>
          <a:p>
            <a:pPr algn="just">
              <a:lnSpc>
                <a:spcPts val="2940"/>
              </a:lnSpc>
            </a:pPr>
          </a:p>
          <a:p>
            <a:pPr algn="just" marL="453390" indent="-226695" lvl="1">
              <a:lnSpc>
                <a:spcPts val="2940"/>
              </a:lnSpc>
              <a:buFont typeface="Arial"/>
              <a:buChar char="•"/>
            </a:pPr>
            <a:r>
              <a:rPr lang="en-US" sz="2100">
                <a:solidFill>
                  <a:srgbClr val="191919"/>
                </a:solidFill>
                <a:latin typeface="Gotham"/>
                <a:ea typeface="Gotham"/>
                <a:cs typeface="Gotham"/>
                <a:sym typeface="Gotham"/>
              </a:rPr>
              <a:t>Evaluasi Kolinearitas Fitur</a:t>
            </a:r>
          </a:p>
          <a:p>
            <a:pPr algn="just">
              <a:lnSpc>
                <a:spcPts val="2940"/>
              </a:lnSpc>
            </a:pPr>
            <a:r>
              <a:rPr lang="en-US" sz="2100">
                <a:solidFill>
                  <a:srgbClr val="191919"/>
                </a:solidFill>
                <a:latin typeface="Gotham"/>
                <a:ea typeface="Gotham"/>
                <a:cs typeface="Gotham"/>
                <a:sym typeface="Gotham"/>
              </a:rPr>
              <a:t> Hasil feature importance menunjukkan bahwa fitur-fitur seperti Year, Engine_Size, dan Mileage memberikan kontribusi dominan. Untuk memastikan bahwa tidak terjadi multikolinearitas yang dapat menurunkan stabilitas model, perlu dilakukan analisis Variance Inflation Factor (VIF) pada fitur numerik. Fitur dengan nilai VIF tinggi sebaiknya dievaluasi lebih lanjut atau dieliminasi agar model lebih efisien dan tidak overfit.</a:t>
            </a:r>
          </a:p>
          <a:p>
            <a:pPr algn="just">
              <a:lnSpc>
                <a:spcPts val="294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818710" y="-704483"/>
            <a:ext cx="4548525" cy="4114800"/>
          </a:xfrm>
          <a:custGeom>
            <a:avLst/>
            <a:gdLst/>
            <a:ahLst/>
            <a:cxnLst/>
            <a:rect r="r" b="b" t="t" l="l"/>
            <a:pathLst>
              <a:path h="4114800" w="4548525">
                <a:moveTo>
                  <a:pt x="0" y="0"/>
                </a:moveTo>
                <a:lnTo>
                  <a:pt x="4548525" y="0"/>
                </a:lnTo>
                <a:lnTo>
                  <a:pt x="45485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67183" y="-4102698"/>
            <a:ext cx="10498182" cy="10672828"/>
          </a:xfrm>
          <a:custGeom>
            <a:avLst/>
            <a:gdLst/>
            <a:ahLst/>
            <a:cxnLst/>
            <a:rect r="r" b="b" t="t" l="l"/>
            <a:pathLst>
              <a:path h="10672828" w="10498182">
                <a:moveTo>
                  <a:pt x="0" y="0"/>
                </a:moveTo>
                <a:lnTo>
                  <a:pt x="10498182" y="0"/>
                </a:lnTo>
                <a:lnTo>
                  <a:pt x="10498182" y="10672828"/>
                </a:lnTo>
                <a:lnTo>
                  <a:pt x="0" y="10672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564499">
            <a:off x="5051071" y="-463414"/>
            <a:ext cx="7184571" cy="4114800"/>
          </a:xfrm>
          <a:custGeom>
            <a:avLst/>
            <a:gdLst/>
            <a:ahLst/>
            <a:cxnLst/>
            <a:rect r="r" b="b" t="t" l="l"/>
            <a:pathLst>
              <a:path h="4114800" w="7184571">
                <a:moveTo>
                  <a:pt x="0" y="0"/>
                </a:moveTo>
                <a:lnTo>
                  <a:pt x="7184572" y="0"/>
                </a:lnTo>
                <a:lnTo>
                  <a:pt x="718457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688918" y="2331211"/>
            <a:ext cx="2436460" cy="7955789"/>
          </a:xfrm>
          <a:custGeom>
            <a:avLst/>
            <a:gdLst/>
            <a:ahLst/>
            <a:cxnLst/>
            <a:rect r="r" b="b" t="t" l="l"/>
            <a:pathLst>
              <a:path h="7955789" w="2436460">
                <a:moveTo>
                  <a:pt x="0" y="0"/>
                </a:moveTo>
                <a:lnTo>
                  <a:pt x="2436460" y="0"/>
                </a:lnTo>
                <a:lnTo>
                  <a:pt x="2436460" y="7955789"/>
                </a:lnTo>
                <a:lnTo>
                  <a:pt x="0" y="7955789"/>
                </a:lnTo>
                <a:lnTo>
                  <a:pt x="0" y="0"/>
                </a:lnTo>
                <a:close/>
              </a:path>
            </a:pathLst>
          </a:custGeom>
          <a:blipFill>
            <a:blip r:embed="rId8"/>
            <a:stretch>
              <a:fillRect l="0" t="0" r="0" b="0"/>
            </a:stretch>
          </a:blipFill>
        </p:spPr>
      </p:sp>
      <p:sp>
        <p:nvSpPr>
          <p:cNvPr name="Freeform 6" id="6"/>
          <p:cNvSpPr/>
          <p:nvPr/>
        </p:nvSpPr>
        <p:spPr>
          <a:xfrm flipH="false" flipV="false" rot="0">
            <a:off x="1697906" y="2948871"/>
            <a:ext cx="2907734" cy="7338129"/>
          </a:xfrm>
          <a:custGeom>
            <a:avLst/>
            <a:gdLst/>
            <a:ahLst/>
            <a:cxnLst/>
            <a:rect r="r" b="b" t="t" l="l"/>
            <a:pathLst>
              <a:path h="7338129" w="2907734">
                <a:moveTo>
                  <a:pt x="0" y="0"/>
                </a:moveTo>
                <a:lnTo>
                  <a:pt x="2907733" y="0"/>
                </a:lnTo>
                <a:lnTo>
                  <a:pt x="2907733" y="7338129"/>
                </a:lnTo>
                <a:lnTo>
                  <a:pt x="0" y="7338129"/>
                </a:lnTo>
                <a:lnTo>
                  <a:pt x="0" y="0"/>
                </a:lnTo>
                <a:close/>
              </a:path>
            </a:pathLst>
          </a:custGeom>
          <a:blipFill>
            <a:blip r:embed="rId9"/>
            <a:stretch>
              <a:fillRect l="0" t="0" r="0" b="0"/>
            </a:stretch>
          </a:blipFill>
        </p:spPr>
      </p:sp>
      <p:sp>
        <p:nvSpPr>
          <p:cNvPr name="Freeform 7" id="7"/>
          <p:cNvSpPr/>
          <p:nvPr/>
        </p:nvSpPr>
        <p:spPr>
          <a:xfrm flipH="false" flipV="false" rot="0">
            <a:off x="5489679" y="4988263"/>
            <a:ext cx="7315200" cy="1955153"/>
          </a:xfrm>
          <a:custGeom>
            <a:avLst/>
            <a:gdLst/>
            <a:ahLst/>
            <a:cxnLst/>
            <a:rect r="r" b="b" t="t" l="l"/>
            <a:pathLst>
              <a:path h="1955153" w="7315200">
                <a:moveTo>
                  <a:pt x="0" y="0"/>
                </a:moveTo>
                <a:lnTo>
                  <a:pt x="7315200" y="0"/>
                </a:lnTo>
                <a:lnTo>
                  <a:pt x="7315200" y="1955153"/>
                </a:lnTo>
                <a:lnTo>
                  <a:pt x="0" y="19551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2713278" y="6464359"/>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63171" y="-1211843"/>
            <a:ext cx="3697059" cy="369705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C8E1E1"/>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4"/>
          <a:stretch>
            <a:fillRect/>
          </a:stretch>
        </p:blipFill>
        <p:spPr>
          <a:xfrm rot="0">
            <a:off x="12012472" y="2177190"/>
            <a:ext cx="5976007" cy="6921348"/>
          </a:xfrm>
          <a:prstGeom prst="rect">
            <a:avLst/>
          </a:prstGeom>
        </p:spPr>
      </p:pic>
      <p:sp>
        <p:nvSpPr>
          <p:cNvPr name="Freeform 7" id="7"/>
          <p:cNvSpPr/>
          <p:nvPr/>
        </p:nvSpPr>
        <p:spPr>
          <a:xfrm flipH="false" flipV="false" rot="257899">
            <a:off x="2651050" y="842574"/>
            <a:ext cx="5550919" cy="1516007"/>
          </a:xfrm>
          <a:custGeom>
            <a:avLst/>
            <a:gdLst/>
            <a:ahLst/>
            <a:cxnLst/>
            <a:rect r="r" b="b" t="t" l="l"/>
            <a:pathLst>
              <a:path h="1516007" w="5550919">
                <a:moveTo>
                  <a:pt x="0" y="0"/>
                </a:moveTo>
                <a:lnTo>
                  <a:pt x="5550920" y="0"/>
                </a:lnTo>
                <a:lnTo>
                  <a:pt x="5550920" y="1516007"/>
                </a:lnTo>
                <a:lnTo>
                  <a:pt x="0" y="1516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316519">
            <a:off x="-765224" y="-1420714"/>
            <a:ext cx="3867912" cy="4114800"/>
          </a:xfrm>
          <a:custGeom>
            <a:avLst/>
            <a:gdLst/>
            <a:ahLst/>
            <a:cxnLst/>
            <a:rect r="r" b="b" t="t" l="l"/>
            <a:pathLst>
              <a:path h="4114800" w="3867912">
                <a:moveTo>
                  <a:pt x="0" y="0"/>
                </a:moveTo>
                <a:lnTo>
                  <a:pt x="3867912" y="0"/>
                </a:lnTo>
                <a:lnTo>
                  <a:pt x="38679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031152" y="3789007"/>
            <a:ext cx="8841545" cy="2543428"/>
          </a:xfrm>
          <a:prstGeom prst="rect">
            <a:avLst/>
          </a:prstGeom>
        </p:spPr>
        <p:txBody>
          <a:bodyPr anchor="t" rtlCol="false" tIns="0" lIns="0" bIns="0" rIns="0">
            <a:spAutoFit/>
          </a:bodyPr>
          <a:lstStyle/>
          <a:p>
            <a:pPr algn="just">
              <a:lnSpc>
                <a:spcPts val="3388"/>
              </a:lnSpc>
            </a:pPr>
            <a:r>
              <a:rPr lang="en-US" sz="2200">
                <a:solidFill>
                  <a:srgbClr val="191919"/>
                </a:solidFill>
                <a:latin typeface="Gotham Light"/>
                <a:ea typeface="Gotham Light"/>
                <a:cs typeface="Gotham Light"/>
                <a:sym typeface="Gotham Light"/>
              </a:rPr>
              <a:t>Penjual dan pembeli mobil bekas yang tidak memiliki pemahaman cukup mengenai harga pasar mobil, akan kesulitan menentukan nilai jual atau beli yang tepat. Hal ini menyebabkan potensi kerugian finansial atau tidak terjadinya transaksi karena adanya ketidakpastian dalam menentukan harga.</a:t>
            </a:r>
          </a:p>
          <a:p>
            <a:pPr algn="just">
              <a:lnSpc>
                <a:spcPts val="3388"/>
              </a:lnSpc>
            </a:pPr>
          </a:p>
        </p:txBody>
      </p:sp>
      <p:sp>
        <p:nvSpPr>
          <p:cNvPr name="TextBox 10" id="10"/>
          <p:cNvSpPr txBox="true"/>
          <p:nvPr/>
        </p:nvSpPr>
        <p:spPr>
          <a:xfrm rot="0">
            <a:off x="2770233" y="661599"/>
            <a:ext cx="10984759" cy="1592654"/>
          </a:xfrm>
          <a:prstGeom prst="rect">
            <a:avLst/>
          </a:prstGeom>
        </p:spPr>
        <p:txBody>
          <a:bodyPr anchor="t" rtlCol="false" tIns="0" lIns="0" bIns="0" rIns="0">
            <a:spAutoFit/>
          </a:bodyPr>
          <a:lstStyle/>
          <a:p>
            <a:pPr algn="l">
              <a:lnSpc>
                <a:spcPts val="13019"/>
              </a:lnSpc>
            </a:pPr>
            <a:r>
              <a:rPr lang="en-US" sz="9300" b="true">
                <a:solidFill>
                  <a:srgbClr val="191919"/>
                </a:solidFill>
                <a:latin typeface="Gotham Bold"/>
                <a:ea typeface="Gotham Bold"/>
                <a:cs typeface="Gotham Bold"/>
                <a:sym typeface="Gotham Bold"/>
              </a:rPr>
              <a:t>Business Problem</a:t>
            </a:r>
          </a:p>
        </p:txBody>
      </p:sp>
      <p:sp>
        <p:nvSpPr>
          <p:cNvPr name="TextBox 11" id="11"/>
          <p:cNvSpPr txBox="true"/>
          <p:nvPr/>
        </p:nvSpPr>
        <p:spPr>
          <a:xfrm rot="0">
            <a:off x="5426510" y="3134767"/>
            <a:ext cx="4475558"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2832097" y="-2059786"/>
            <a:ext cx="7721595" cy="7850050"/>
          </a:xfrm>
          <a:custGeom>
            <a:avLst/>
            <a:gdLst/>
            <a:ahLst/>
            <a:cxnLst/>
            <a:rect r="r" b="b" t="t" l="l"/>
            <a:pathLst>
              <a:path h="7850050" w="7721595">
                <a:moveTo>
                  <a:pt x="0" y="0"/>
                </a:moveTo>
                <a:lnTo>
                  <a:pt x="7721594" y="0"/>
                </a:lnTo>
                <a:lnTo>
                  <a:pt x="7721594" y="7850050"/>
                </a:lnTo>
                <a:lnTo>
                  <a:pt x="0" y="7850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8545">
            <a:off x="2435481" y="1012817"/>
            <a:ext cx="5550919" cy="1516007"/>
          </a:xfrm>
          <a:custGeom>
            <a:avLst/>
            <a:gdLst/>
            <a:ahLst/>
            <a:cxnLst/>
            <a:rect r="r" b="b" t="t" l="l"/>
            <a:pathLst>
              <a:path h="1516007" w="5550919">
                <a:moveTo>
                  <a:pt x="0" y="0"/>
                </a:moveTo>
                <a:lnTo>
                  <a:pt x="5550919" y="0"/>
                </a:lnTo>
                <a:lnTo>
                  <a:pt x="5550919" y="1516007"/>
                </a:lnTo>
                <a:lnTo>
                  <a:pt x="0" y="1516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34810" y="-2759997"/>
            <a:ext cx="8658580" cy="7808465"/>
          </a:xfrm>
          <a:custGeom>
            <a:avLst/>
            <a:gdLst/>
            <a:ahLst/>
            <a:cxnLst/>
            <a:rect r="r" b="b" t="t" l="l"/>
            <a:pathLst>
              <a:path h="7808465" w="8658580">
                <a:moveTo>
                  <a:pt x="0" y="0"/>
                </a:moveTo>
                <a:lnTo>
                  <a:pt x="8658580" y="0"/>
                </a:lnTo>
                <a:lnTo>
                  <a:pt x="8658580" y="7808465"/>
                </a:lnTo>
                <a:lnTo>
                  <a:pt x="0" y="7808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39369" y="884007"/>
            <a:ext cx="11007603" cy="1592653"/>
          </a:xfrm>
          <a:prstGeom prst="rect">
            <a:avLst/>
          </a:prstGeom>
        </p:spPr>
        <p:txBody>
          <a:bodyPr anchor="t" rtlCol="false" tIns="0" lIns="0" bIns="0" rIns="0">
            <a:spAutoFit/>
          </a:bodyPr>
          <a:lstStyle/>
          <a:p>
            <a:pPr algn="just">
              <a:lnSpc>
                <a:spcPts val="13020"/>
              </a:lnSpc>
              <a:spcBef>
                <a:spcPct val="0"/>
              </a:spcBef>
            </a:pPr>
            <a:r>
              <a:rPr lang="en-US" b="true" sz="9300">
                <a:solidFill>
                  <a:srgbClr val="191919"/>
                </a:solidFill>
                <a:latin typeface="Gotham Bold"/>
                <a:ea typeface="Gotham Bold"/>
                <a:cs typeface="Gotham Bold"/>
                <a:sym typeface="Gotham Bold"/>
              </a:rPr>
              <a:t>Business Problem</a:t>
            </a:r>
          </a:p>
        </p:txBody>
      </p:sp>
      <p:grpSp>
        <p:nvGrpSpPr>
          <p:cNvPr name="Group 6" id="6"/>
          <p:cNvGrpSpPr/>
          <p:nvPr/>
        </p:nvGrpSpPr>
        <p:grpSpPr>
          <a:xfrm rot="0">
            <a:off x="11762088" y="-9632634"/>
            <a:ext cx="10994424" cy="10994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920543" y="3249067"/>
            <a:ext cx="8841545" cy="5543803"/>
          </a:xfrm>
          <a:prstGeom prst="rect">
            <a:avLst/>
          </a:prstGeom>
        </p:spPr>
        <p:txBody>
          <a:bodyPr anchor="t" rtlCol="false" tIns="0" lIns="0" bIns="0" rIns="0">
            <a:spAutoFit/>
          </a:bodyPr>
          <a:lstStyle/>
          <a:p>
            <a:pPr algn="just">
              <a:lnSpc>
                <a:spcPts val="3388"/>
              </a:lnSpc>
            </a:pPr>
            <a:r>
              <a:rPr lang="en-US" sz="2200">
                <a:solidFill>
                  <a:srgbClr val="191919"/>
                </a:solidFill>
                <a:latin typeface="Gotham Light"/>
                <a:ea typeface="Gotham Light"/>
                <a:cs typeface="Gotham Light"/>
                <a:sym typeface="Gotham Light"/>
              </a:rPr>
              <a:t>Berdasarkan permasalahan tersebut, dibutuhkan pengembangan sebuah model prediktif berbasis data untuk memperkirakan harga mobil bekas berdasarkan spesifikasi kendaraan. Model ini bertujuan memberikan estimasi harga yang akurat sehingga dapat dijadikan acuan oleh penjual dan pembeli saat bertransaksi. Dengan adanya estimasi harga yang objektif, proses pengambilan keputusan menjadi lebih cepat dan efisien, serta meningkatkan kepercayaan terhadap platform digital jual beli mobil bekas seperti Syarah.com. Pada akhirnya, hal ini diharapkan dapat mendorong peningkatan volume transaksi dan mendukung pertumbuhan industri mobil bekas secara keseluruhan.</a:t>
            </a:r>
          </a:p>
          <a:p>
            <a:pPr algn="just">
              <a:lnSpc>
                <a:spcPts val="3388"/>
              </a:lnSpc>
            </a:pPr>
          </a:p>
        </p:txBody>
      </p:sp>
      <p:sp>
        <p:nvSpPr>
          <p:cNvPr name="Freeform 10" id="10"/>
          <p:cNvSpPr/>
          <p:nvPr/>
        </p:nvSpPr>
        <p:spPr>
          <a:xfrm flipH="false" flipV="false" rot="0">
            <a:off x="12865678" y="632836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1" id="11"/>
          <p:cNvPicPr>
            <a:picLocks noChangeAspect="true"/>
          </p:cNvPicPr>
          <p:nvPr/>
        </p:nvPicPr>
        <p:blipFill>
          <a:blip r:embed="rId10"/>
          <a:stretch>
            <a:fillRect/>
          </a:stretch>
        </p:blipFill>
        <p:spPr>
          <a:xfrm rot="0">
            <a:off x="12164872" y="2329590"/>
            <a:ext cx="5976007" cy="6921348"/>
          </a:xfrm>
          <a:prstGeom prst="rect">
            <a:avLst/>
          </a:prstGeom>
        </p:spPr>
      </p:pic>
      <p:sp>
        <p:nvSpPr>
          <p:cNvPr name="TextBox 12" id="12"/>
          <p:cNvSpPr txBox="true"/>
          <p:nvPr/>
        </p:nvSpPr>
        <p:spPr>
          <a:xfrm rot="0">
            <a:off x="6198754" y="2702079"/>
            <a:ext cx="1066417"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Goals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1762088" y="-963263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72943" y="3401467"/>
            <a:ext cx="8841545" cy="5972428"/>
          </a:xfrm>
          <a:prstGeom prst="rect">
            <a:avLst/>
          </a:prstGeom>
        </p:spPr>
        <p:txBody>
          <a:bodyPr anchor="t" rtlCol="false" tIns="0" lIns="0" bIns="0" rIns="0">
            <a:spAutoFit/>
          </a:bodyPr>
          <a:lstStyle/>
          <a:p>
            <a:pPr algn="just">
              <a:lnSpc>
                <a:spcPts val="3388"/>
              </a:lnSpc>
            </a:pPr>
            <a:r>
              <a:rPr lang="en-US" sz="2200">
                <a:solidFill>
                  <a:srgbClr val="191919"/>
                </a:solidFill>
                <a:latin typeface="Gotham Light"/>
                <a:ea typeface="Gotham Light"/>
                <a:cs typeface="Gotham Light"/>
                <a:sym typeface="Gotham Light"/>
              </a:rPr>
              <a:t>Pendekatan yang digunakan adalah analisis data spesifikasi kendaraan yang mempengaruhi harga mobil bekas, seperti merek, tipe, tahun produksi, kapasitas mesin, dan jumlah kilometer yang telah ditempuh. Setelah variabel-variabel tersebut dianalisis, dilakukan pemodelan regresi menggunakan pendekatan machine learning. Beberapa algoritma seperti regresi linier, decision tree, dan random forest akan dibandingkan untuk menentukan model dengan performa terbaik berdasarkan metrik evaluasi seperti RMSE dan MAE. Model dengan performa terbaik akan dijadikan model akhir yang dapat diintegrasikan ke dalam platform jual beli mobil online untuk membantu pengguna menentukan harga jual atau beli yang optimal.</a:t>
            </a:r>
          </a:p>
          <a:p>
            <a:pPr algn="just">
              <a:lnSpc>
                <a:spcPts val="3388"/>
              </a:lnSpc>
            </a:pPr>
          </a:p>
        </p:txBody>
      </p:sp>
      <p:sp>
        <p:nvSpPr>
          <p:cNvPr name="Freeform 6" id="6"/>
          <p:cNvSpPr/>
          <p:nvPr/>
        </p:nvSpPr>
        <p:spPr>
          <a:xfrm flipH="false" flipV="false" rot="0">
            <a:off x="13018078" y="648076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4"/>
          <a:stretch>
            <a:fillRect/>
          </a:stretch>
        </p:blipFill>
        <p:spPr>
          <a:xfrm rot="0">
            <a:off x="12317272" y="2481990"/>
            <a:ext cx="5976007" cy="6921348"/>
          </a:xfrm>
          <a:prstGeom prst="rect">
            <a:avLst/>
          </a:prstGeom>
        </p:spPr>
      </p:pic>
      <p:sp>
        <p:nvSpPr>
          <p:cNvPr name="Freeform 8" id="8"/>
          <p:cNvSpPr/>
          <p:nvPr/>
        </p:nvSpPr>
        <p:spPr>
          <a:xfrm flipH="false" flipV="false" rot="240807">
            <a:off x="2434916" y="1350364"/>
            <a:ext cx="5550919" cy="1516007"/>
          </a:xfrm>
          <a:custGeom>
            <a:avLst/>
            <a:gdLst/>
            <a:ahLst/>
            <a:cxnLst/>
            <a:rect r="r" b="b" t="t" l="l"/>
            <a:pathLst>
              <a:path h="1516007" w="5550919">
                <a:moveTo>
                  <a:pt x="0" y="0"/>
                </a:moveTo>
                <a:lnTo>
                  <a:pt x="5550919" y="0"/>
                </a:lnTo>
                <a:lnTo>
                  <a:pt x="5550919" y="1516008"/>
                </a:lnTo>
                <a:lnTo>
                  <a:pt x="0" y="15160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408886">
            <a:off x="-1598556" y="5708516"/>
            <a:ext cx="5558051" cy="4114800"/>
          </a:xfrm>
          <a:custGeom>
            <a:avLst/>
            <a:gdLst/>
            <a:ahLst/>
            <a:cxnLst/>
            <a:rect r="r" b="b" t="t" l="l"/>
            <a:pathLst>
              <a:path h="4114800" w="5558051">
                <a:moveTo>
                  <a:pt x="0" y="0"/>
                </a:moveTo>
                <a:lnTo>
                  <a:pt x="5558051" y="0"/>
                </a:lnTo>
                <a:lnTo>
                  <a:pt x="555805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618799" y="1060222"/>
            <a:ext cx="11102964" cy="1592653"/>
          </a:xfrm>
          <a:prstGeom prst="rect">
            <a:avLst/>
          </a:prstGeom>
        </p:spPr>
        <p:txBody>
          <a:bodyPr anchor="t" rtlCol="false" tIns="0" lIns="0" bIns="0" rIns="0">
            <a:spAutoFit/>
          </a:bodyPr>
          <a:lstStyle/>
          <a:p>
            <a:pPr algn="just">
              <a:lnSpc>
                <a:spcPts val="13020"/>
              </a:lnSpc>
              <a:spcBef>
                <a:spcPct val="0"/>
              </a:spcBef>
            </a:pPr>
            <a:r>
              <a:rPr lang="en-US" b="true" sz="9300">
                <a:solidFill>
                  <a:srgbClr val="191919"/>
                </a:solidFill>
                <a:latin typeface="Gotham Bold"/>
                <a:ea typeface="Gotham Bold"/>
                <a:cs typeface="Gotham Bold"/>
                <a:sym typeface="Gotham Bold"/>
              </a:rPr>
              <a:t>Business Problem</a:t>
            </a:r>
          </a:p>
        </p:txBody>
      </p:sp>
      <p:sp>
        <p:nvSpPr>
          <p:cNvPr name="TextBox 11" id="11"/>
          <p:cNvSpPr txBox="true"/>
          <p:nvPr/>
        </p:nvSpPr>
        <p:spPr>
          <a:xfrm rot="0">
            <a:off x="5570523" y="2867627"/>
            <a:ext cx="3879554"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Analytical Approach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2363341" y="1278135"/>
            <a:ext cx="5478432" cy="1075142"/>
          </a:xfrm>
          <a:custGeom>
            <a:avLst/>
            <a:gdLst/>
            <a:ahLst/>
            <a:cxnLst/>
            <a:rect r="r" b="b" t="t" l="l"/>
            <a:pathLst>
              <a:path h="1075142" w="5478432">
                <a:moveTo>
                  <a:pt x="0" y="0"/>
                </a:moveTo>
                <a:lnTo>
                  <a:pt x="5478432" y="0"/>
                </a:lnTo>
                <a:lnTo>
                  <a:pt x="5478432" y="1075142"/>
                </a:lnTo>
                <a:lnTo>
                  <a:pt x="0" y="1075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24736" y="1116210"/>
            <a:ext cx="9642760" cy="1409944"/>
          </a:xfrm>
          <a:prstGeom prst="rect">
            <a:avLst/>
          </a:prstGeom>
        </p:spPr>
        <p:txBody>
          <a:bodyPr anchor="t" rtlCol="false" tIns="0" lIns="0" bIns="0" rIns="0">
            <a:spAutoFit/>
          </a:bodyPr>
          <a:lstStyle/>
          <a:p>
            <a:pPr algn="l">
              <a:lnSpc>
                <a:spcPts val="11540"/>
              </a:lnSpc>
              <a:spcBef>
                <a:spcPct val="0"/>
              </a:spcBef>
            </a:pPr>
            <a:r>
              <a:rPr lang="en-US" sz="8243" b="true">
                <a:solidFill>
                  <a:srgbClr val="191919"/>
                </a:solidFill>
                <a:latin typeface="Gotham Bold"/>
                <a:ea typeface="Gotham Bold"/>
                <a:cs typeface="Gotham Bold"/>
                <a:sym typeface="Gotham Bold"/>
              </a:rPr>
              <a:t>Business Problem</a:t>
            </a:r>
          </a:p>
        </p:txBody>
      </p:sp>
      <p:grpSp>
        <p:nvGrpSpPr>
          <p:cNvPr name="Group 4" id="4"/>
          <p:cNvGrpSpPr/>
          <p:nvPr/>
        </p:nvGrpSpPr>
        <p:grpSpPr>
          <a:xfrm rot="0">
            <a:off x="11148435" y="-8011504"/>
            <a:ext cx="10994424" cy="1099442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225343" y="3553867"/>
            <a:ext cx="8841545" cy="5972428"/>
          </a:xfrm>
          <a:prstGeom prst="rect">
            <a:avLst/>
          </a:prstGeom>
        </p:spPr>
        <p:txBody>
          <a:bodyPr anchor="t" rtlCol="false" tIns="0" lIns="0" bIns="0" rIns="0">
            <a:spAutoFit/>
          </a:bodyPr>
          <a:lstStyle/>
          <a:p>
            <a:pPr algn="just">
              <a:lnSpc>
                <a:spcPts val="3388"/>
              </a:lnSpc>
            </a:pPr>
            <a:r>
              <a:rPr lang="en-US" sz="2200">
                <a:solidFill>
                  <a:srgbClr val="191919"/>
                </a:solidFill>
                <a:latin typeface="Gotham Light"/>
                <a:ea typeface="Gotham Light"/>
                <a:cs typeface="Gotham Light"/>
                <a:sym typeface="Gotham Light"/>
              </a:rPr>
              <a:t>Pendekatan yang digunakan adalah analisis data spesifikasi kendaraan yang mempengaruhi harga mobil bekas, seperti merek, tipe, tahun produksi, kapasitas mesin, dan jumlah kilometer yang telah ditempuh. Setelah variabel-variabel tersebut dianalisis, dilakukan pemodelan regresi menggunakan pendekatan machine learning. Beberapa algoritma seperti regresi linier, decision tree, dan random forest akan dibandingkan untuk menentukan model dengan performa terbaik berdasarkan metrik evaluasi seperti RMSE dan MAE. Model dengan performa terbaik akan dijadikan model akhir yang dapat diintegrasikan ke dalam platform jual beli mobil online untuk membantu pengguna menentukan harga jual atau beli yang optimal.</a:t>
            </a:r>
          </a:p>
          <a:p>
            <a:pPr algn="just">
              <a:lnSpc>
                <a:spcPts val="3388"/>
              </a:lnSpc>
            </a:pPr>
          </a:p>
        </p:txBody>
      </p:sp>
      <p:sp>
        <p:nvSpPr>
          <p:cNvPr name="Freeform 8" id="8"/>
          <p:cNvSpPr/>
          <p:nvPr/>
        </p:nvSpPr>
        <p:spPr>
          <a:xfrm flipH="false" flipV="false" rot="0">
            <a:off x="13170478" y="663316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9" id="9"/>
          <p:cNvPicPr>
            <a:picLocks noChangeAspect="true"/>
          </p:cNvPicPr>
          <p:nvPr/>
        </p:nvPicPr>
        <p:blipFill>
          <a:blip r:embed="rId6"/>
          <a:stretch>
            <a:fillRect/>
          </a:stretch>
        </p:blipFill>
        <p:spPr>
          <a:xfrm rot="0">
            <a:off x="12469672" y="2634390"/>
            <a:ext cx="5976007" cy="6921348"/>
          </a:xfrm>
          <a:prstGeom prst="rect">
            <a:avLst/>
          </a:prstGeom>
        </p:spPr>
      </p:pic>
      <p:sp>
        <p:nvSpPr>
          <p:cNvPr name="Freeform 10" id="10"/>
          <p:cNvSpPr/>
          <p:nvPr/>
        </p:nvSpPr>
        <p:spPr>
          <a:xfrm flipH="false" flipV="false" rot="4999740">
            <a:off x="-2331066" y="-2251285"/>
            <a:ext cx="4995894" cy="4114800"/>
          </a:xfrm>
          <a:custGeom>
            <a:avLst/>
            <a:gdLst/>
            <a:ahLst/>
            <a:cxnLst/>
            <a:rect r="r" b="b" t="t" l="l"/>
            <a:pathLst>
              <a:path h="4114800" w="4995894">
                <a:moveTo>
                  <a:pt x="0" y="0"/>
                </a:moveTo>
                <a:lnTo>
                  <a:pt x="4995894" y="0"/>
                </a:lnTo>
                <a:lnTo>
                  <a:pt x="499589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722923" y="3020027"/>
            <a:ext cx="3879554" cy="489838"/>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Analytical Approach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6190324" y="2608766"/>
            <a:ext cx="5907351" cy="4257783"/>
          </a:xfrm>
          <a:prstGeom prst="rect">
            <a:avLst/>
          </a:prstGeom>
        </p:spPr>
        <p:txBody>
          <a:bodyPr anchor="t" rtlCol="false" tIns="0" lIns="0" bIns="0" rIns="0">
            <a:spAutoFit/>
          </a:bodyPr>
          <a:lstStyle/>
          <a:p>
            <a:pPr algn="just">
              <a:lnSpc>
                <a:spcPts val="3393"/>
              </a:lnSpc>
            </a:pPr>
            <a:r>
              <a:rPr lang="en-US" sz="2203">
                <a:solidFill>
                  <a:srgbClr val="191919"/>
                </a:solidFill>
                <a:latin typeface="Gotham Light"/>
                <a:ea typeface="Gotham Light"/>
                <a:cs typeface="Gotham Light"/>
                <a:sym typeface="Gotham Light"/>
              </a:rPr>
              <a:t>Matrix yang akan digunakan untuk model ini adalah:</a:t>
            </a:r>
          </a:p>
          <a:p>
            <a:pPr algn="just">
              <a:lnSpc>
                <a:spcPts val="3393"/>
              </a:lnSpc>
            </a:pPr>
          </a:p>
          <a:p>
            <a:pPr algn="just">
              <a:lnSpc>
                <a:spcPts val="3393"/>
              </a:lnSpc>
            </a:pPr>
            <a:r>
              <a:rPr lang="en-US" sz="2203">
                <a:solidFill>
                  <a:srgbClr val="191919"/>
                </a:solidFill>
                <a:latin typeface="Gotham Light"/>
                <a:ea typeface="Gotham Light"/>
                <a:cs typeface="Gotham Light"/>
                <a:sym typeface="Gotham Light"/>
              </a:rPr>
              <a:t>- Root Mean Squared Error (RMSE), atau</a:t>
            </a:r>
          </a:p>
          <a:p>
            <a:pPr algn="just">
              <a:lnSpc>
                <a:spcPts val="3393"/>
              </a:lnSpc>
            </a:pPr>
            <a:r>
              <a:rPr lang="en-US" sz="2203">
                <a:solidFill>
                  <a:srgbClr val="191919"/>
                </a:solidFill>
                <a:latin typeface="Gotham Light"/>
                <a:ea typeface="Gotham Light"/>
                <a:cs typeface="Gotham Light"/>
                <a:sym typeface="Gotham Light"/>
              </a:rPr>
              <a:t>- Mean Absolute Error (MAE)</a:t>
            </a:r>
          </a:p>
          <a:p>
            <a:pPr algn="just">
              <a:lnSpc>
                <a:spcPts val="3393"/>
              </a:lnSpc>
            </a:pPr>
          </a:p>
          <a:p>
            <a:pPr algn="just">
              <a:lnSpc>
                <a:spcPts val="3393"/>
              </a:lnSpc>
            </a:pPr>
            <a:r>
              <a:rPr lang="en-US" sz="2203">
                <a:solidFill>
                  <a:srgbClr val="191919"/>
                </a:solidFill>
                <a:latin typeface="Gotham Light"/>
                <a:ea typeface="Gotham Light"/>
                <a:cs typeface="Gotham Light"/>
                <a:sym typeface="Gotham Light"/>
              </a:rPr>
              <a:t>Matrix yang diperlukan akan ditentukan setelah kita melihat karakteristik data yang akan digunakan.</a:t>
            </a:r>
          </a:p>
          <a:p>
            <a:pPr algn="just">
              <a:lnSpc>
                <a:spcPts val="3393"/>
              </a:lnSpc>
            </a:pPr>
          </a:p>
        </p:txBody>
      </p:sp>
      <p:sp>
        <p:nvSpPr>
          <p:cNvPr name="Freeform 3" id="3"/>
          <p:cNvSpPr/>
          <p:nvPr/>
        </p:nvSpPr>
        <p:spPr>
          <a:xfrm flipH="false" flipV="false" rot="0">
            <a:off x="1323312" y="617220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tretch>
            <a:fillRect/>
          </a:stretch>
        </p:blipFill>
        <p:spPr>
          <a:xfrm rot="0">
            <a:off x="622505" y="1181387"/>
            <a:ext cx="5976007" cy="6921348"/>
          </a:xfrm>
          <a:prstGeom prst="rect">
            <a:avLst/>
          </a:prstGeom>
        </p:spPr>
      </p:pic>
      <p:sp>
        <p:nvSpPr>
          <p:cNvPr name="Freeform 5" id="5"/>
          <p:cNvSpPr/>
          <p:nvPr/>
        </p:nvSpPr>
        <p:spPr>
          <a:xfrm flipH="false" flipV="false" rot="0">
            <a:off x="12473992" y="6172200"/>
            <a:ext cx="4574394" cy="4114800"/>
          </a:xfrm>
          <a:custGeom>
            <a:avLst/>
            <a:gdLst/>
            <a:ahLst/>
            <a:cxnLst/>
            <a:rect r="r" b="b" t="t" l="l"/>
            <a:pathLst>
              <a:path h="4114800" w="4574394">
                <a:moveTo>
                  <a:pt x="0" y="0"/>
                </a:moveTo>
                <a:lnTo>
                  <a:pt x="4574394" y="0"/>
                </a:lnTo>
                <a:lnTo>
                  <a:pt x="45743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761189" y="-143935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7" id="7"/>
          <p:cNvPicPr>
            <a:picLocks noChangeAspect="true"/>
          </p:cNvPicPr>
          <p:nvPr/>
        </p:nvPicPr>
        <p:blipFill>
          <a:blip r:embed="rId7"/>
          <a:stretch>
            <a:fillRect/>
          </a:stretch>
        </p:blipFill>
        <p:spPr>
          <a:xfrm rot="0">
            <a:off x="11773186" y="1181387"/>
            <a:ext cx="5976007" cy="6921348"/>
          </a:xfrm>
          <a:prstGeom prst="rect">
            <a:avLst/>
          </a:prstGeom>
        </p:spPr>
      </p:pic>
      <p:sp>
        <p:nvSpPr>
          <p:cNvPr name="Freeform 8" id="8"/>
          <p:cNvSpPr/>
          <p:nvPr/>
        </p:nvSpPr>
        <p:spPr>
          <a:xfrm flipH="false" flipV="false" rot="0">
            <a:off x="4222872" y="436300"/>
            <a:ext cx="9451753" cy="1017920"/>
          </a:xfrm>
          <a:custGeom>
            <a:avLst/>
            <a:gdLst/>
            <a:ahLst/>
            <a:cxnLst/>
            <a:rect r="r" b="b" t="t" l="l"/>
            <a:pathLst>
              <a:path h="1017920" w="9451753">
                <a:moveTo>
                  <a:pt x="0" y="0"/>
                </a:moveTo>
                <a:lnTo>
                  <a:pt x="9451753" y="0"/>
                </a:lnTo>
                <a:lnTo>
                  <a:pt x="9451753" y="1017919"/>
                </a:lnTo>
                <a:lnTo>
                  <a:pt x="0" y="10179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322620" y="159325"/>
            <a:ext cx="9642760" cy="1409944"/>
          </a:xfrm>
          <a:prstGeom prst="rect">
            <a:avLst/>
          </a:prstGeom>
        </p:spPr>
        <p:txBody>
          <a:bodyPr anchor="t" rtlCol="false" tIns="0" lIns="0" bIns="0" rIns="0">
            <a:spAutoFit/>
          </a:bodyPr>
          <a:lstStyle/>
          <a:p>
            <a:pPr algn="l">
              <a:lnSpc>
                <a:spcPts val="11540"/>
              </a:lnSpc>
              <a:spcBef>
                <a:spcPct val="0"/>
              </a:spcBef>
            </a:pPr>
            <a:r>
              <a:rPr lang="en-US" sz="8243" b="true">
                <a:solidFill>
                  <a:srgbClr val="191919"/>
                </a:solidFill>
                <a:latin typeface="Gotham Bold"/>
                <a:ea typeface="Gotham Bold"/>
                <a:cs typeface="Gotham Bold"/>
                <a:sym typeface="Gotham Bold"/>
              </a:rPr>
              <a:t>Matrix Evaluation</a:t>
            </a:r>
          </a:p>
        </p:txBody>
      </p:sp>
      <p:sp>
        <p:nvSpPr>
          <p:cNvPr name="TextBox 10" id="10"/>
          <p:cNvSpPr txBox="true"/>
          <p:nvPr/>
        </p:nvSpPr>
        <p:spPr>
          <a:xfrm rot="0">
            <a:off x="1670732" y="6340605"/>
            <a:ext cx="3879554" cy="994737"/>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Root Mean Squared Error (RMSE)</a:t>
            </a:r>
          </a:p>
        </p:txBody>
      </p:sp>
      <p:sp>
        <p:nvSpPr>
          <p:cNvPr name="TextBox 11" id="11"/>
          <p:cNvSpPr txBox="true"/>
          <p:nvPr/>
        </p:nvSpPr>
        <p:spPr>
          <a:xfrm rot="0">
            <a:off x="12821412" y="6340605"/>
            <a:ext cx="3879554" cy="994737"/>
          </a:xfrm>
          <a:prstGeom prst="rect">
            <a:avLst/>
          </a:prstGeom>
        </p:spPr>
        <p:txBody>
          <a:bodyPr anchor="t" rtlCol="false" tIns="0" lIns="0" bIns="0" rIns="0">
            <a:spAutoFit/>
          </a:bodyPr>
          <a:lstStyle/>
          <a:p>
            <a:pPr algn="l">
              <a:lnSpc>
                <a:spcPts val="3980"/>
              </a:lnSpc>
            </a:pPr>
            <a:r>
              <a:rPr lang="en-US" b="true" sz="2842" i="true">
                <a:solidFill>
                  <a:srgbClr val="191919"/>
                </a:solidFill>
                <a:latin typeface="Gotham Bold Italics"/>
                <a:ea typeface="Gotham Bold Italics"/>
                <a:cs typeface="Gotham Bold Italics"/>
                <a:sym typeface="Gotham Bold Italics"/>
              </a:rPr>
              <a:t>Mean Absolute Error (MAE)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0719908" y="4767699"/>
            <a:ext cx="5770707" cy="2755310"/>
          </a:xfrm>
          <a:custGeom>
            <a:avLst/>
            <a:gdLst/>
            <a:ahLst/>
            <a:cxnLst/>
            <a:rect r="r" b="b" t="t" l="l"/>
            <a:pathLst>
              <a:path h="2755310" w="5770707">
                <a:moveTo>
                  <a:pt x="0" y="0"/>
                </a:moveTo>
                <a:lnTo>
                  <a:pt x="5770708" y="0"/>
                </a:lnTo>
                <a:lnTo>
                  <a:pt x="5770708" y="2755310"/>
                </a:lnTo>
                <a:lnTo>
                  <a:pt x="0" y="275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08780" y="-1486119"/>
            <a:ext cx="10994424" cy="109944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C8E1E1">
                  <a:alpha val="11765"/>
                </a:srgbClr>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52196" y="4869769"/>
            <a:ext cx="5343157" cy="2551169"/>
          </a:xfrm>
          <a:custGeom>
            <a:avLst/>
            <a:gdLst/>
            <a:ahLst/>
            <a:cxnLst/>
            <a:rect r="r" b="b" t="t" l="l"/>
            <a:pathLst>
              <a:path h="2551169" w="5343157">
                <a:moveTo>
                  <a:pt x="0" y="0"/>
                </a:moveTo>
                <a:lnTo>
                  <a:pt x="5343157" y="0"/>
                </a:lnTo>
                <a:lnTo>
                  <a:pt x="5343157" y="2551169"/>
                </a:lnTo>
                <a:lnTo>
                  <a:pt x="0" y="25511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88001" y="4745819"/>
            <a:ext cx="5907351" cy="2485824"/>
          </a:xfrm>
          <a:prstGeom prst="rect">
            <a:avLst/>
          </a:prstGeom>
        </p:spPr>
        <p:txBody>
          <a:bodyPr anchor="t" rtlCol="false" tIns="0" lIns="0" bIns="0" rIns="0">
            <a:spAutoFit/>
          </a:bodyPr>
          <a:lstStyle/>
          <a:p>
            <a:pPr algn="ctr" marL="1381759" indent="-690880" lvl="1">
              <a:lnSpc>
                <a:spcPts val="9855"/>
              </a:lnSpc>
              <a:buFont typeface="Arial"/>
              <a:buChar char="•"/>
            </a:pPr>
            <a:r>
              <a:rPr lang="en-US" sz="6399">
                <a:solidFill>
                  <a:srgbClr val="191919"/>
                </a:solidFill>
                <a:latin typeface="Poppins"/>
                <a:ea typeface="Poppins"/>
                <a:cs typeface="Poppins"/>
                <a:sym typeface="Poppins"/>
              </a:rPr>
              <a:t>Membaca Data</a:t>
            </a:r>
          </a:p>
        </p:txBody>
      </p:sp>
      <p:sp>
        <p:nvSpPr>
          <p:cNvPr name="TextBox 8" id="8"/>
          <p:cNvSpPr txBox="true"/>
          <p:nvPr/>
        </p:nvSpPr>
        <p:spPr>
          <a:xfrm rot="0">
            <a:off x="3377819" y="439987"/>
            <a:ext cx="10434845" cy="3351985"/>
          </a:xfrm>
          <a:prstGeom prst="rect">
            <a:avLst/>
          </a:prstGeom>
        </p:spPr>
        <p:txBody>
          <a:bodyPr anchor="t" rtlCol="false" tIns="0" lIns="0" bIns="0" rIns="0">
            <a:spAutoFit/>
          </a:bodyPr>
          <a:lstStyle/>
          <a:p>
            <a:pPr algn="ctr">
              <a:lnSpc>
                <a:spcPts val="8725"/>
              </a:lnSpc>
            </a:pPr>
            <a:r>
              <a:rPr lang="en-US" sz="8078" b="true">
                <a:solidFill>
                  <a:srgbClr val="191919"/>
                </a:solidFill>
                <a:latin typeface="Gotham Bold"/>
                <a:ea typeface="Gotham Bold"/>
                <a:cs typeface="Gotham Bold"/>
                <a:sym typeface="Gotham Bold"/>
              </a:rPr>
              <a:t>Data Understanding &amp; </a:t>
            </a:r>
          </a:p>
          <a:p>
            <a:pPr algn="l" marL="0" indent="0" lvl="0">
              <a:lnSpc>
                <a:spcPts val="8725"/>
              </a:lnSpc>
              <a:spcBef>
                <a:spcPct val="0"/>
              </a:spcBef>
            </a:pPr>
            <a:r>
              <a:rPr lang="en-US" b="true" sz="8078">
                <a:solidFill>
                  <a:srgbClr val="191919"/>
                </a:solidFill>
                <a:latin typeface="Gotham Bold"/>
                <a:ea typeface="Gotham Bold"/>
                <a:cs typeface="Gotham Bold"/>
                <a:sym typeface="Gotham Bold"/>
              </a:rPr>
              <a:t>      </a:t>
            </a:r>
            <a:r>
              <a:rPr lang="en-US" b="true" sz="8078">
                <a:solidFill>
                  <a:srgbClr val="191919"/>
                </a:solidFill>
                <a:latin typeface="Gotham Bold"/>
                <a:ea typeface="Gotham Bold"/>
                <a:cs typeface="Gotham Bold"/>
                <a:sym typeface="Gotham Bold"/>
              </a:rPr>
              <a:t>Data Cleaning</a:t>
            </a:r>
          </a:p>
        </p:txBody>
      </p:sp>
      <p:sp>
        <p:nvSpPr>
          <p:cNvPr name="TextBox 9" id="9"/>
          <p:cNvSpPr txBox="true"/>
          <p:nvPr/>
        </p:nvSpPr>
        <p:spPr>
          <a:xfrm rot="0">
            <a:off x="10096147" y="4745819"/>
            <a:ext cx="6217273" cy="2485824"/>
          </a:xfrm>
          <a:prstGeom prst="rect">
            <a:avLst/>
          </a:prstGeom>
        </p:spPr>
        <p:txBody>
          <a:bodyPr anchor="t" rtlCol="false" tIns="0" lIns="0" bIns="0" rIns="0">
            <a:spAutoFit/>
          </a:bodyPr>
          <a:lstStyle/>
          <a:p>
            <a:pPr algn="ctr" marL="1381759" indent="-690880" lvl="1">
              <a:lnSpc>
                <a:spcPts val="9855"/>
              </a:lnSpc>
              <a:buFont typeface="Arial"/>
              <a:buChar char="•"/>
            </a:pPr>
            <a:r>
              <a:rPr lang="en-US" sz="6399">
                <a:solidFill>
                  <a:srgbClr val="191919"/>
                </a:solidFill>
                <a:latin typeface="Poppins"/>
                <a:ea typeface="Poppins"/>
                <a:cs typeface="Poppins"/>
                <a:sym typeface="Poppins"/>
              </a:rPr>
              <a:t>Data Preparation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DAGn_IXB_U8</dc:identifier>
  <dcterms:modified xsi:type="dcterms:W3CDTF">2011-08-01T06:04:30Z</dcterms:modified>
  <cp:revision>1</cp:revision>
  <dc:title>White and Orange Simple Portfolio Presentation</dc:title>
</cp:coreProperties>
</file>